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1089" r:id="rId2"/>
    <p:sldId id="277" r:id="rId3"/>
    <p:sldId id="1095" r:id="rId4"/>
    <p:sldId id="524" r:id="rId5"/>
    <p:sldId id="1096" r:id="rId6"/>
    <p:sldId id="479" r:id="rId7"/>
    <p:sldId id="587" r:id="rId8"/>
    <p:sldId id="583" r:id="rId9"/>
    <p:sldId id="525" r:id="rId10"/>
    <p:sldId id="457" r:id="rId11"/>
    <p:sldId id="458" r:id="rId12"/>
    <p:sldId id="459" r:id="rId13"/>
    <p:sldId id="460" r:id="rId14"/>
    <p:sldId id="939" r:id="rId15"/>
    <p:sldId id="940" r:id="rId16"/>
    <p:sldId id="941" r:id="rId17"/>
    <p:sldId id="942" r:id="rId18"/>
    <p:sldId id="943" r:id="rId19"/>
    <p:sldId id="944" r:id="rId20"/>
    <p:sldId id="945" r:id="rId21"/>
    <p:sldId id="946" r:id="rId22"/>
    <p:sldId id="947" r:id="rId23"/>
    <p:sldId id="948" r:id="rId24"/>
    <p:sldId id="949" r:id="rId25"/>
    <p:sldId id="950" r:id="rId26"/>
    <p:sldId id="951" r:id="rId27"/>
    <p:sldId id="952" r:id="rId28"/>
    <p:sldId id="953" r:id="rId29"/>
    <p:sldId id="954" r:id="rId30"/>
    <p:sldId id="955" r:id="rId31"/>
    <p:sldId id="95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FF5001"/>
    <a:srgbClr val="81FFFF"/>
    <a:srgbClr val="D1FFFF"/>
    <a:srgbClr val="C5FFFF"/>
    <a:srgbClr val="B4EEFA"/>
    <a:srgbClr val="FFB3B3"/>
    <a:srgbClr val="FFE7E7"/>
    <a:srgbClr val="03B3C5"/>
    <a:srgbClr val="FF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>
      <p:cViewPr varScale="1">
        <p:scale>
          <a:sx n="77" d="100"/>
          <a:sy n="77" d="100"/>
        </p:scale>
        <p:origin x="989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854B4-4458-424E-BAFB-8C7356CE163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E1223-8D7E-4AC2-8D63-9172D57C5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4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26d531e65_2_67:notes"/>
          <p:cNvSpPr txBox="1">
            <a:spLocks noGrp="1"/>
          </p:cNvSpPr>
          <p:nvPr>
            <p:ph type="body" idx="1"/>
          </p:nvPr>
        </p:nvSpPr>
        <p:spPr>
          <a:xfrm>
            <a:off x="415636" y="4342699"/>
            <a:ext cx="6043787" cy="411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00" tIns="89500" rIns="89500" bIns="89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</a:pPr>
            <a:endParaRPr sz="1400"/>
          </a:p>
        </p:txBody>
      </p:sp>
      <p:sp>
        <p:nvSpPr>
          <p:cNvPr id="119" name="Google Shape;119;g626d531e65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64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1"/>
            <a:ext cx="12191999" cy="836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1371639" y="6453336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A227D42-D62F-41C9-B21B-916D8D0DB9A4}" type="slidenum">
              <a:rPr lang="en-US" sz="1200" smtClean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‹#›</a:t>
            </a:fld>
            <a:endParaRPr lang="en-US" sz="1200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4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5A9EF7-9930-43F6-B30B-5FFC75C85C2F}"/>
              </a:ext>
            </a:extLst>
          </p:cNvPr>
          <p:cNvSpPr/>
          <p:nvPr userDrawn="1"/>
        </p:nvSpPr>
        <p:spPr>
          <a:xfrm>
            <a:off x="-1" y="836706"/>
            <a:ext cx="12190917" cy="6003481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8050C8-7670-4729-9A76-16133C9F07A9}"/>
              </a:ext>
            </a:extLst>
          </p:cNvPr>
          <p:cNvSpPr/>
          <p:nvPr userDrawn="1"/>
        </p:nvSpPr>
        <p:spPr>
          <a:xfrm>
            <a:off x="1" y="1"/>
            <a:ext cx="12191999" cy="8367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3D2A14-63C8-4214-8E21-3BDCC4EA640E}"/>
              </a:ext>
            </a:extLst>
          </p:cNvPr>
          <p:cNvCxnSpPr/>
          <p:nvPr userDrawn="1"/>
        </p:nvCxnSpPr>
        <p:spPr>
          <a:xfrm>
            <a:off x="-24680" y="836712"/>
            <a:ext cx="1219091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1064552" y="6381328"/>
            <a:ext cx="7920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A227D42-D62F-41C9-B21B-916D8D0DB9A4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2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076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42F36-2AB8-4AB0-8C42-A5D175C059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6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1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835DC-7277-4E5F-BE92-E83ACA38C196}"/>
              </a:ext>
            </a:extLst>
          </p:cNvPr>
          <p:cNvSpPr/>
          <p:nvPr userDrawn="1"/>
        </p:nvSpPr>
        <p:spPr>
          <a:xfrm>
            <a:off x="-21912" y="-3016"/>
            <a:ext cx="6117912" cy="68610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42F36-2AB8-4AB0-8C42-A5D175C059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11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2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C835DC-7277-4E5F-BE92-E83ACA38C196}"/>
              </a:ext>
            </a:extLst>
          </p:cNvPr>
          <p:cNvSpPr/>
          <p:nvPr userDrawn="1"/>
        </p:nvSpPr>
        <p:spPr>
          <a:xfrm>
            <a:off x="-21912" y="-3016"/>
            <a:ext cx="6117912" cy="686101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58" r:id="rId3"/>
    <p:sldLayoutId id="2147483663" r:id="rId4"/>
    <p:sldLayoutId id="2147483660" r:id="rId5"/>
    <p:sldLayoutId id="214748366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6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31.wmf"/><Relationship Id="rId18" Type="http://schemas.openxmlformats.org/officeDocument/2006/relationships/image" Target="../media/image25.png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33.wmf"/><Relationship Id="rId2" Type="http://schemas.openxmlformats.org/officeDocument/2006/relationships/oleObject" Target="../embeddings/oleObject33.bin"/><Relationship Id="rId16" Type="http://schemas.openxmlformats.org/officeDocument/2006/relationships/oleObject" Target="../embeddings/oleObject4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3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12" Type="http://schemas.openxmlformats.org/officeDocument/2006/relationships/image" Target="../media/image42.png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4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12" Type="http://schemas.openxmlformats.org/officeDocument/2006/relationships/image" Target="../media/image45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0.bin"/><Relationship Id="rId11" Type="http://schemas.openxmlformats.org/officeDocument/2006/relationships/oleObject" Target="../embeddings/oleObject52.bin"/><Relationship Id="rId5" Type="http://schemas.openxmlformats.org/officeDocument/2006/relationships/image" Target="../media/image40.wmf"/><Relationship Id="rId10" Type="http://schemas.openxmlformats.org/officeDocument/2006/relationships/image" Target="../media/image44.wmf"/><Relationship Id="rId4" Type="http://schemas.openxmlformats.org/officeDocument/2006/relationships/oleObject" Target="../embeddings/oleObject49.bin"/><Relationship Id="rId9" Type="http://schemas.openxmlformats.org/officeDocument/2006/relationships/oleObject" Target="../embeddings/oleObject5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5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L_v5_01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image" Target="../media/image52.w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55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59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image" Target="../media/image61.wmf"/><Relationship Id="rId7" Type="http://schemas.openxmlformats.org/officeDocument/2006/relationships/image" Target="../media/image58.wmf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5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7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image" Target="../media/image64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8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2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4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4.bin"/><Relationship Id="rId3" Type="http://schemas.openxmlformats.org/officeDocument/2006/relationships/image" Target="../media/image10.wmf"/><Relationship Id="rId21" Type="http://schemas.openxmlformats.org/officeDocument/2006/relationships/image" Target="../media/image18.wmf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0.bin"/><Relationship Id="rId17" Type="http://schemas.openxmlformats.org/officeDocument/2006/relationships/oleObject" Target="../embeddings/oleObject13.bin"/><Relationship Id="rId2" Type="http://schemas.openxmlformats.org/officeDocument/2006/relationships/oleObject" Target="../embeddings/oleObject5.bin"/><Relationship Id="rId16" Type="http://schemas.openxmlformats.org/officeDocument/2006/relationships/image" Target="../media/image16.wmf"/><Relationship Id="rId20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5" Type="http://schemas.openxmlformats.org/officeDocument/2006/relationships/oleObject" Target="../embeddings/oleObject12.bin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17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25.bin"/><Relationship Id="rId3" Type="http://schemas.openxmlformats.org/officeDocument/2006/relationships/image" Target="../media/image10.wmf"/><Relationship Id="rId21" Type="http://schemas.openxmlformats.org/officeDocument/2006/relationships/image" Target="../media/image18.wmf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21.bin"/><Relationship Id="rId17" Type="http://schemas.openxmlformats.org/officeDocument/2006/relationships/oleObject" Target="../embeddings/oleObject24.bin"/><Relationship Id="rId2" Type="http://schemas.openxmlformats.org/officeDocument/2006/relationships/oleObject" Target="../embeddings/oleObject16.bin"/><Relationship Id="rId16" Type="http://schemas.openxmlformats.org/officeDocument/2006/relationships/image" Target="../media/image16.wmf"/><Relationship Id="rId20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5" Type="http://schemas.openxmlformats.org/officeDocument/2006/relationships/oleObject" Target="../embeddings/oleObject23.bin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17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2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775AE6-12FC-4E6C-99F8-18AA394B7D5A}"/>
              </a:ext>
            </a:extLst>
          </p:cNvPr>
          <p:cNvSpPr/>
          <p:nvPr/>
        </p:nvSpPr>
        <p:spPr>
          <a:xfrm>
            <a:off x="6295864" y="0"/>
            <a:ext cx="5896136" cy="68493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27B8C-14B3-49D7-AF22-DD9A07E818B7}"/>
              </a:ext>
            </a:extLst>
          </p:cNvPr>
          <p:cNvSpPr txBox="1"/>
          <p:nvPr/>
        </p:nvSpPr>
        <p:spPr>
          <a:xfrm>
            <a:off x="0" y="2276872"/>
            <a:ext cx="62958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Basics of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Machine Learning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4388E43-9300-45C3-9922-F1EDB227C375}"/>
              </a:ext>
            </a:extLst>
          </p:cNvPr>
          <p:cNvGrpSpPr/>
          <p:nvPr/>
        </p:nvGrpSpPr>
        <p:grpSpPr>
          <a:xfrm>
            <a:off x="7314979" y="1196752"/>
            <a:ext cx="3762844" cy="4104456"/>
            <a:chOff x="4606151" y="2924944"/>
            <a:chExt cx="3762844" cy="410445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7A7CF9C-5945-4E6C-AB30-6CB418CAB20A}"/>
                </a:ext>
              </a:extLst>
            </p:cNvPr>
            <p:cNvSpPr/>
            <p:nvPr/>
          </p:nvSpPr>
          <p:spPr>
            <a:xfrm>
              <a:off x="5189624" y="5165576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BC02A7C-DC83-40A1-BEF0-BE874CB5981E}"/>
                </a:ext>
              </a:extLst>
            </p:cNvPr>
            <p:cNvSpPr/>
            <p:nvPr/>
          </p:nvSpPr>
          <p:spPr>
            <a:xfrm>
              <a:off x="5009796" y="4365104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410499B-B068-41BA-984E-E9AFA3A07055}"/>
                </a:ext>
              </a:extLst>
            </p:cNvPr>
            <p:cNvSpPr/>
            <p:nvPr/>
          </p:nvSpPr>
          <p:spPr>
            <a:xfrm>
              <a:off x="5866332" y="4689140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2ABDCD-9CC0-4CD6-920C-67E790849942}"/>
                </a:ext>
              </a:extLst>
            </p:cNvPr>
            <p:cNvSpPr/>
            <p:nvPr/>
          </p:nvSpPr>
          <p:spPr>
            <a:xfrm>
              <a:off x="6222460" y="5609185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304476D-9D21-481A-A55B-D06AF9C42A53}"/>
                </a:ext>
              </a:extLst>
            </p:cNvPr>
            <p:cNvSpPr/>
            <p:nvPr/>
          </p:nvSpPr>
          <p:spPr>
            <a:xfrm>
              <a:off x="6386849" y="3991457"/>
              <a:ext cx="328779" cy="328779"/>
            </a:xfrm>
            <a:prstGeom prst="ellipse">
              <a:avLst/>
            </a:prstGeom>
            <a:solidFill>
              <a:srgbClr val="C1F6FF"/>
            </a:solidFill>
            <a:ln w="76200">
              <a:solidFill>
                <a:srgbClr val="007F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080106-6D3A-4285-972F-EE6054114C2C}"/>
                </a:ext>
              </a:extLst>
            </p:cNvPr>
            <p:cNvSpPr/>
            <p:nvPr/>
          </p:nvSpPr>
          <p:spPr>
            <a:xfrm>
              <a:off x="7255994" y="5617410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2E142F7-3D21-4623-B1E2-841899FAF57C}"/>
                </a:ext>
              </a:extLst>
            </p:cNvPr>
            <p:cNvSpPr/>
            <p:nvPr/>
          </p:nvSpPr>
          <p:spPr>
            <a:xfrm>
              <a:off x="6872518" y="4853529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C12942A-1B6D-4893-9B80-636DB6DFC30F}"/>
                </a:ext>
              </a:extLst>
            </p:cNvPr>
            <p:cNvSpPr/>
            <p:nvPr/>
          </p:nvSpPr>
          <p:spPr>
            <a:xfrm>
              <a:off x="7584773" y="4329367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EE130D-717B-47E1-987F-2CD6DDD6D8EB}"/>
                </a:ext>
              </a:extLst>
            </p:cNvPr>
            <p:cNvSpPr/>
            <p:nvPr/>
          </p:nvSpPr>
          <p:spPr>
            <a:xfrm>
              <a:off x="8040216" y="5158228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E64DBD-D314-4AA9-BFEE-44CD78E5D51F}"/>
                </a:ext>
              </a:extLst>
            </p:cNvPr>
            <p:cNvSpPr/>
            <p:nvPr/>
          </p:nvSpPr>
          <p:spPr>
            <a:xfrm>
              <a:off x="5623205" y="3903947"/>
              <a:ext cx="328779" cy="328779"/>
            </a:xfrm>
            <a:prstGeom prst="ellipse">
              <a:avLst/>
            </a:prstGeom>
            <a:solidFill>
              <a:srgbClr val="FFEFEB"/>
            </a:solidFill>
            <a:ln w="76200">
              <a:solidFill>
                <a:srgbClr val="FF3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0C841A0-6143-4EDB-BBD1-C7A30ED9C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6151" y="2924944"/>
              <a:ext cx="3690901" cy="410445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CA7A93-B001-4161-AB35-0B0265B2BC7C}"/>
              </a:ext>
            </a:extLst>
          </p:cNvPr>
          <p:cNvSpPr txBox="1"/>
          <p:nvPr/>
        </p:nvSpPr>
        <p:spPr>
          <a:xfrm>
            <a:off x="0" y="3676050"/>
            <a:ext cx="6295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Dmitry Ryabokon, </a:t>
            </a:r>
            <a:r>
              <a:rPr lang="en-US" u="sng" dirty="0">
                <a:solidFill>
                  <a:schemeClr val="bg1"/>
                </a:solidFill>
              </a:rPr>
              <a:t>github.com/</a:t>
            </a:r>
            <a:r>
              <a:rPr lang="en-US" u="sng" dirty="0" err="1">
                <a:solidFill>
                  <a:schemeClr val="bg1"/>
                </a:solidFill>
              </a:rPr>
              <a:t>dryabokon</a:t>
            </a:r>
            <a:endParaRPr lang="ru-RU" i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4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695400" y="2261687"/>
          <a:ext cx="3015265" cy="63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228600" progId="Equation.3">
                  <p:embed/>
                </p:oleObj>
              </mc:Choice>
              <mc:Fallback>
                <p:oleObj name="Equation" r:id="rId2" imgW="1130040" imgH="228600" progId="Equation.3">
                  <p:embed/>
                  <p:pic>
                    <p:nvPicPr>
                      <p:cNvPr id="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00" y="2261687"/>
                        <a:ext cx="3015265" cy="639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3863752" y="2319477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</a:t>
            </a:r>
            <a:endParaRPr lang="ru-RU" sz="2400" dirty="0"/>
          </a:p>
        </p:txBody>
      </p:sp>
      <p:graphicFrame>
        <p:nvGraphicFramePr>
          <p:cNvPr id="33" name="Object 7"/>
          <p:cNvGraphicFramePr>
            <a:graphicFrameLocks noChangeAspect="1"/>
          </p:cNvGraphicFramePr>
          <p:nvPr/>
        </p:nvGraphicFramePr>
        <p:xfrm>
          <a:off x="695400" y="3071572"/>
          <a:ext cx="7422798" cy="116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35160" imgH="482400" progId="Equation.3">
                  <p:embed/>
                </p:oleObj>
              </mc:Choice>
              <mc:Fallback>
                <p:oleObj name="Equation" r:id="rId4" imgW="3035160" imgH="482400" progId="Equation.3">
                  <p:embed/>
                  <p:pic>
                    <p:nvPicPr>
                      <p:cNvPr id="3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00" y="3071572"/>
                        <a:ext cx="7422798" cy="1161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9"/>
          <p:cNvGraphicFramePr>
            <a:graphicFrameLocks noChangeAspect="1"/>
          </p:cNvGraphicFramePr>
          <p:nvPr/>
        </p:nvGraphicFramePr>
        <p:xfrm>
          <a:off x="8083094" y="4343244"/>
          <a:ext cx="3040550" cy="738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54080" imgH="253800" progId="Equation.3">
                  <p:embed/>
                </p:oleObj>
              </mc:Choice>
              <mc:Fallback>
                <p:oleObj name="Equation" r:id="rId6" imgW="1054080" imgH="253800" progId="Equation.3">
                  <p:embed/>
                  <p:pic>
                    <p:nvPicPr>
                      <p:cNvPr id="3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3094" y="4343244"/>
                        <a:ext cx="3040550" cy="7381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1"/>
          <p:cNvGraphicFramePr>
            <a:graphicFrameLocks noChangeAspect="1"/>
          </p:cNvGraphicFramePr>
          <p:nvPr/>
        </p:nvGraphicFramePr>
        <p:xfrm>
          <a:off x="5015880" y="4712321"/>
          <a:ext cx="2084744" cy="66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37836" imgH="266584" progId="Equation.3">
                  <p:embed/>
                </p:oleObj>
              </mc:Choice>
              <mc:Fallback>
                <p:oleObj name="Equation" r:id="rId8" imgW="837836" imgH="266584" progId="Equation.3">
                  <p:embed/>
                  <p:pic>
                    <p:nvPicPr>
                      <p:cNvPr id="4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880" y="4712321"/>
                        <a:ext cx="2084744" cy="6626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3"/>
          <p:cNvGraphicFramePr>
            <a:graphicFrameLocks noChangeAspect="1"/>
          </p:cNvGraphicFramePr>
          <p:nvPr/>
        </p:nvGraphicFramePr>
        <p:xfrm>
          <a:off x="6749512" y="5854016"/>
          <a:ext cx="5107128" cy="678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55520" imgH="253800" progId="Equation.3">
                  <p:embed/>
                </p:oleObj>
              </mc:Choice>
              <mc:Fallback>
                <p:oleObj name="Equation" r:id="rId10" imgW="1955520" imgH="253800" progId="Equation.3">
                  <p:embed/>
                  <p:pic>
                    <p:nvPicPr>
                      <p:cNvPr id="4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9512" y="5854016"/>
                        <a:ext cx="5107128" cy="6787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6" name="Straight Connector 45"/>
          <p:cNvCxnSpPr/>
          <p:nvPr/>
        </p:nvCxnSpPr>
        <p:spPr>
          <a:xfrm>
            <a:off x="4787073" y="4047183"/>
            <a:ext cx="228807" cy="7499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396937" y="5455728"/>
            <a:ext cx="193755" cy="5194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67725" y="4066346"/>
            <a:ext cx="193755" cy="5194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334E69-530E-4102-8AFB-9F1E3367020A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Gaussian classifier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CBCC1-BDBF-4F49-8D8B-99F7755AAB60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Definitions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15347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22"/>
          <p:cNvGraphicFramePr>
            <a:graphicFrameLocks noChangeAspect="1"/>
          </p:cNvGraphicFramePr>
          <p:nvPr/>
        </p:nvGraphicFramePr>
        <p:xfrm>
          <a:off x="587388" y="2148841"/>
          <a:ext cx="5328592" cy="84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84400" imgH="482400" progId="Equation.3">
                  <p:embed/>
                </p:oleObj>
              </mc:Choice>
              <mc:Fallback>
                <p:oleObj name="Equation" r:id="rId2" imgW="2984400" imgH="482400" progId="Equation.3">
                  <p:embed/>
                  <p:pic>
                    <p:nvPicPr>
                      <p:cNvPr id="1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88" y="2148841"/>
                        <a:ext cx="5328592" cy="8481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Блок-схема: узел 90"/>
          <p:cNvSpPr/>
          <p:nvPr/>
        </p:nvSpPr>
        <p:spPr>
          <a:xfrm>
            <a:off x="1127448" y="2481753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9" name="Group 108"/>
          <p:cNvGrpSpPr/>
          <p:nvPr/>
        </p:nvGrpSpPr>
        <p:grpSpPr>
          <a:xfrm>
            <a:off x="7159399" y="1428749"/>
            <a:ext cx="4643470" cy="4080099"/>
            <a:chOff x="7159399" y="1428749"/>
            <a:chExt cx="4643470" cy="4080099"/>
          </a:xfrm>
        </p:grpSpPr>
        <p:pic>
          <p:nvPicPr>
            <p:cNvPr id="11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59399" y="1428750"/>
              <a:ext cx="4643470" cy="4019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1" name="Rectangle 110"/>
            <p:cNvSpPr/>
            <p:nvPr/>
          </p:nvSpPr>
          <p:spPr>
            <a:xfrm>
              <a:off x="7608167" y="5229200"/>
              <a:ext cx="4194701" cy="279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472264" y="522920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2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120336" y="522920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3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696400" y="522920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4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344472" y="522920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16200000">
              <a:off x="5725955" y="3106085"/>
              <a:ext cx="3584425" cy="22975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392143" y="3812381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2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403291" y="3225966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3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403291" y="258137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4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403291" y="2012655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EF302FD-0842-4E11-B91C-62EC681177FB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Gaussian classifier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A28DF3-BB8A-4F8F-A0C4-8A955C8E3409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04398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Object 18"/>
          <p:cNvGraphicFramePr>
            <a:graphicFrameLocks noChangeAspect="1"/>
          </p:cNvGraphicFramePr>
          <p:nvPr/>
        </p:nvGraphicFramePr>
        <p:xfrm>
          <a:off x="572038" y="1428750"/>
          <a:ext cx="23368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80800" imgH="253800" progId="Equation.3">
                  <p:embed/>
                </p:oleObj>
              </mc:Choice>
              <mc:Fallback>
                <p:oleObj name="Equation" r:id="rId2" imgW="1180800" imgH="253800" progId="Equation.3">
                  <p:embed/>
                  <p:pic>
                    <p:nvPicPr>
                      <p:cNvPr id="7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038" y="1428750"/>
                        <a:ext cx="2336800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Блок-схема: узел 56"/>
          <p:cNvSpPr/>
          <p:nvPr/>
        </p:nvSpPr>
        <p:spPr>
          <a:xfrm>
            <a:off x="2123020" y="1571599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8" name="Object 18"/>
          <p:cNvGraphicFramePr>
            <a:graphicFrameLocks noChangeAspect="1"/>
          </p:cNvGraphicFramePr>
          <p:nvPr/>
        </p:nvGraphicFramePr>
        <p:xfrm>
          <a:off x="551384" y="1928813"/>
          <a:ext cx="258603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07880" imgH="253800" progId="Equation.3">
                  <p:embed/>
                </p:oleObj>
              </mc:Choice>
              <mc:Fallback>
                <p:oleObj name="Equation" r:id="rId4" imgW="1307880" imgH="253800" progId="Equation.3">
                  <p:embed/>
                  <p:pic>
                    <p:nvPicPr>
                      <p:cNvPr id="7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84" y="1928813"/>
                        <a:ext cx="2586038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Блок-схема: узел 63"/>
          <p:cNvSpPr/>
          <p:nvPr/>
        </p:nvSpPr>
        <p:spPr>
          <a:xfrm>
            <a:off x="2123020" y="2071651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0" name="Object 20"/>
          <p:cNvGraphicFramePr>
            <a:graphicFrameLocks noChangeAspect="1"/>
          </p:cNvGraphicFramePr>
          <p:nvPr/>
        </p:nvGraphicFramePr>
        <p:xfrm>
          <a:off x="622822" y="2643182"/>
          <a:ext cx="36957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79560" imgH="228600" progId="Equation.3">
                  <p:embed/>
                </p:oleObj>
              </mc:Choice>
              <mc:Fallback>
                <p:oleObj name="Equation" r:id="rId6" imgW="1879560" imgH="228600" progId="Equation.3">
                  <p:embed/>
                  <p:pic>
                    <p:nvPicPr>
                      <p:cNvPr id="8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22" y="2643182"/>
                        <a:ext cx="3695700" cy="458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21"/>
          <p:cNvGraphicFramePr>
            <a:graphicFrameLocks noChangeAspect="1"/>
          </p:cNvGraphicFramePr>
          <p:nvPr/>
        </p:nvGraphicFramePr>
        <p:xfrm>
          <a:off x="1765830" y="3071810"/>
          <a:ext cx="1701800" cy="20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52480" imgH="203040" progId="Equation.3">
                  <p:embed/>
                </p:oleObj>
              </mc:Choice>
              <mc:Fallback>
                <p:oleObj name="Equation" r:id="rId8" imgW="1752480" imgH="203040" progId="Equation.3">
                  <p:embed/>
                  <p:pic>
                    <p:nvPicPr>
                      <p:cNvPr id="8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830" y="3071810"/>
                        <a:ext cx="1701800" cy="20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22"/>
          <p:cNvGraphicFramePr>
            <a:graphicFrameLocks noChangeAspect="1"/>
          </p:cNvGraphicFramePr>
          <p:nvPr/>
        </p:nvGraphicFramePr>
        <p:xfrm>
          <a:off x="623392" y="3327400"/>
          <a:ext cx="41687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20760" imgH="228600" progId="Equation.3">
                  <p:embed/>
                </p:oleObj>
              </mc:Choice>
              <mc:Fallback>
                <p:oleObj name="Equation" r:id="rId10" imgW="2120760" imgH="228600" progId="Equation.3">
                  <p:embed/>
                  <p:pic>
                    <p:nvPicPr>
                      <p:cNvPr id="8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92" y="3327400"/>
                        <a:ext cx="4168775" cy="4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24"/>
          <p:cNvGraphicFramePr>
            <a:graphicFrameLocks noChangeAspect="1"/>
          </p:cNvGraphicFramePr>
          <p:nvPr/>
        </p:nvGraphicFramePr>
        <p:xfrm>
          <a:off x="623392" y="4041775"/>
          <a:ext cx="46926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387520" imgH="228600" progId="Equation.3">
                  <p:embed/>
                </p:oleObj>
              </mc:Choice>
              <mc:Fallback>
                <p:oleObj name="Equation" r:id="rId12" imgW="2387520" imgH="228600" progId="Equation.3">
                  <p:embed/>
                  <p:pic>
                    <p:nvPicPr>
                      <p:cNvPr id="83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92" y="4041775"/>
                        <a:ext cx="4692650" cy="4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25"/>
          <p:cNvGraphicFramePr>
            <a:graphicFrameLocks noChangeAspect="1"/>
          </p:cNvGraphicFramePr>
          <p:nvPr/>
        </p:nvGraphicFramePr>
        <p:xfrm>
          <a:off x="651322" y="4667473"/>
          <a:ext cx="5300662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692080" imgH="495000" progId="Equation.3">
                  <p:embed/>
                </p:oleObj>
              </mc:Choice>
              <mc:Fallback>
                <p:oleObj name="Equation" r:id="rId14" imgW="2692080" imgH="495000" progId="Equation.3">
                  <p:embed/>
                  <p:pic>
                    <p:nvPicPr>
                      <p:cNvPr id="84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22" y="4667473"/>
                        <a:ext cx="5300662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26"/>
          <p:cNvGraphicFramePr>
            <a:graphicFrameLocks noChangeAspect="1"/>
          </p:cNvGraphicFramePr>
          <p:nvPr/>
        </p:nvGraphicFramePr>
        <p:xfrm>
          <a:off x="653046" y="5805264"/>
          <a:ext cx="88280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343400" imgH="457200" progId="Equation.3">
                  <p:embed/>
                </p:oleObj>
              </mc:Choice>
              <mc:Fallback>
                <p:oleObj name="Equation" r:id="rId16" imgW="4343400" imgH="457200" progId="Equation.3">
                  <p:embed/>
                  <p:pic>
                    <p:nvPicPr>
                      <p:cNvPr id="85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46" y="5805264"/>
                        <a:ext cx="882808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Блок-схема: узел 67"/>
          <p:cNvSpPr/>
          <p:nvPr/>
        </p:nvSpPr>
        <p:spPr>
          <a:xfrm>
            <a:off x="1337202" y="6072206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" name="Group 9"/>
          <p:cNvGrpSpPr/>
          <p:nvPr/>
        </p:nvGrpSpPr>
        <p:grpSpPr>
          <a:xfrm>
            <a:off x="7159399" y="1428749"/>
            <a:ext cx="4643470" cy="4080099"/>
            <a:chOff x="7159399" y="1428749"/>
            <a:chExt cx="4643470" cy="4080099"/>
          </a:xfrm>
        </p:grpSpPr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7159399" y="1428750"/>
              <a:ext cx="4643470" cy="4019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2" name="Rectangle 101"/>
            <p:cNvSpPr/>
            <p:nvPr/>
          </p:nvSpPr>
          <p:spPr>
            <a:xfrm>
              <a:off x="7608167" y="5229200"/>
              <a:ext cx="4194701" cy="2796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72264" y="522920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2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9120336" y="522920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3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9696400" y="522920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4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344472" y="522920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200000">
              <a:off x="5725955" y="3106085"/>
              <a:ext cx="3584425" cy="22975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392143" y="3812381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2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403291" y="3225966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3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03291" y="2581370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4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403291" y="2012655"/>
              <a:ext cx="216024" cy="22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>
                  <a:solidFill>
                    <a:schemeClr val="tx1"/>
                  </a:solidFill>
                </a:rPr>
                <a:t>5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830614E-B253-4C2A-A884-B059A2DCF990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Gaussian classifier</a:t>
            </a:r>
            <a:endParaRPr lang="ru-RU" sz="3600" b="1" dirty="0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3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9656" y="4365104"/>
            <a:ext cx="5904656" cy="22944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2504790" y="1943839"/>
          <a:ext cx="6454972" cy="20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81000" imgH="888840" progId="Equation.3">
                  <p:embed/>
                </p:oleObj>
              </mc:Choice>
              <mc:Fallback>
                <p:oleObj name="Equation" r:id="rId2" imgW="2781000" imgH="888840" progId="Equation.3">
                  <p:embed/>
                  <p:pic>
                    <p:nvPicPr>
                      <p:cNvPr id="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790" y="1943839"/>
                        <a:ext cx="6454972" cy="2052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 noChangeAspect="1"/>
          </p:cNvGraphicFramePr>
          <p:nvPr/>
        </p:nvGraphicFramePr>
        <p:xfrm>
          <a:off x="3267245" y="4365104"/>
          <a:ext cx="4930062" cy="2294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760" imgH="888840" progId="Equation.3">
                  <p:embed/>
                </p:oleObj>
              </mc:Choice>
              <mc:Fallback>
                <p:oleObj name="Equation" r:id="rId4" imgW="1904760" imgH="888840" progId="Equation.3">
                  <p:embed/>
                  <p:pic>
                    <p:nvPicPr>
                      <p:cNvPr id="2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245" y="4365104"/>
                        <a:ext cx="4930062" cy="22944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E2D1B6F-0488-4EC2-9DEC-3FBA76568BF1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Gaussian classifier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428A66-BE6D-44C0-8C5B-315192A77E23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Decision strategy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93292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14CE775-BA22-4FF4-A5D0-5D107559347C}"/>
              </a:ext>
            </a:extLst>
          </p:cNvPr>
          <p:cNvSpPr txBox="1"/>
          <p:nvPr/>
        </p:nvSpPr>
        <p:spPr>
          <a:xfrm>
            <a:off x="839416" y="2276872"/>
            <a:ext cx="446449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Linear discrimination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93EE6-24AF-431D-9551-3A4B34590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C24217-9AA3-4D3C-89FF-76E67A978ECA}"/>
              </a:ext>
            </a:extLst>
          </p:cNvPr>
          <p:cNvSpPr/>
          <p:nvPr/>
        </p:nvSpPr>
        <p:spPr>
          <a:xfrm>
            <a:off x="10681650" y="6488668"/>
            <a:ext cx="15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</a:rPr>
              <a:t>Chervonenkis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81993-70D9-4E48-8CC8-CF884F0D9A27}"/>
              </a:ext>
            </a:extLst>
          </p:cNvPr>
          <p:cNvSpPr/>
          <p:nvPr/>
        </p:nvSpPr>
        <p:spPr>
          <a:xfrm>
            <a:off x="6312024" y="6488668"/>
            <a:ext cx="83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+mj-lt"/>
              </a:rPr>
              <a:t>Vapnik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50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Object 12"/>
          <p:cNvGraphicFramePr>
            <a:graphicFrameLocks noChangeAspect="1"/>
          </p:cNvGraphicFramePr>
          <p:nvPr/>
        </p:nvGraphicFramePr>
        <p:xfrm>
          <a:off x="1855335" y="2791880"/>
          <a:ext cx="2387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28600" progId="Equation.3">
                  <p:embed/>
                </p:oleObj>
              </mc:Choice>
              <mc:Fallback>
                <p:oleObj name="Equation" r:id="rId2" imgW="1193800" imgH="228600" progId="Equation.3">
                  <p:embed/>
                  <p:pic>
                    <p:nvPicPr>
                      <p:cNvPr id="9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335" y="2791880"/>
                        <a:ext cx="2387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14"/>
          <p:cNvGraphicFramePr>
            <a:graphicFrameLocks noChangeAspect="1"/>
          </p:cNvGraphicFramePr>
          <p:nvPr/>
        </p:nvGraphicFramePr>
        <p:xfrm>
          <a:off x="1907722" y="2268964"/>
          <a:ext cx="23352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67893" imgH="215806" progId="Equation.3">
                  <p:embed/>
                </p:oleObj>
              </mc:Choice>
              <mc:Fallback>
                <p:oleObj name="Equation" r:id="rId4" imgW="1167893" imgH="215806" progId="Equation.3">
                  <p:embed/>
                  <p:pic>
                    <p:nvPicPr>
                      <p:cNvPr id="93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22" y="2268964"/>
                        <a:ext cx="2335213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16"/>
          <p:cNvGraphicFramePr>
            <a:graphicFrameLocks noChangeAspect="1"/>
          </p:cNvGraphicFramePr>
          <p:nvPr/>
        </p:nvGraphicFramePr>
        <p:xfrm>
          <a:off x="482180" y="5252275"/>
          <a:ext cx="914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002" imgH="203112" progId="Equation.3">
                  <p:embed/>
                </p:oleObj>
              </mc:Choice>
              <mc:Fallback>
                <p:oleObj name="Equation" r:id="rId6" imgW="457002" imgH="203112" progId="Equation.3">
                  <p:embed/>
                  <p:pic>
                    <p:nvPicPr>
                      <p:cNvPr id="9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80" y="5252275"/>
                        <a:ext cx="914400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8"/>
          <p:cNvGraphicFramePr>
            <a:graphicFrameLocks noChangeAspect="1"/>
          </p:cNvGraphicFramePr>
          <p:nvPr/>
        </p:nvGraphicFramePr>
        <p:xfrm>
          <a:off x="766984" y="5755349"/>
          <a:ext cx="2540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5" imgH="177415" progId="Equation.3">
                  <p:embed/>
                </p:oleObj>
              </mc:Choice>
              <mc:Fallback>
                <p:oleObj name="Equation" r:id="rId8" imgW="126725" imgH="177415" progId="Equation.3">
                  <p:embed/>
                  <p:pic>
                    <p:nvPicPr>
                      <p:cNvPr id="95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84" y="5755349"/>
                        <a:ext cx="254000" cy="354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20"/>
          <p:cNvGraphicFramePr>
            <a:graphicFrameLocks noChangeAspect="1"/>
          </p:cNvGraphicFramePr>
          <p:nvPr/>
        </p:nvGraphicFramePr>
        <p:xfrm>
          <a:off x="1452204" y="4243013"/>
          <a:ext cx="4081462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44440" imgH="914400" progId="Equation.3">
                  <p:embed/>
                </p:oleObj>
              </mc:Choice>
              <mc:Fallback>
                <p:oleObj name="Equation" r:id="rId10" imgW="2044440" imgH="914400" progId="Equation.3">
                  <p:embed/>
                  <p:pic>
                    <p:nvPicPr>
                      <p:cNvPr id="97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204" y="4243013"/>
                        <a:ext cx="4081462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2284029" y="4528761"/>
            <a:ext cx="35719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355467" y="5386017"/>
            <a:ext cx="357190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479198" y="2469553"/>
            <a:ext cx="8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</a:t>
            </a:r>
            <a:endParaRPr lang="ru-RU" sz="2400" dirty="0"/>
          </a:p>
        </p:txBody>
      </p:sp>
      <p:sp>
        <p:nvSpPr>
          <p:cNvPr id="105" name="Right Brace 104"/>
          <p:cNvSpPr/>
          <p:nvPr/>
        </p:nvSpPr>
        <p:spPr>
          <a:xfrm rot="10800000">
            <a:off x="1452205" y="2226371"/>
            <a:ext cx="455517" cy="989034"/>
          </a:xfrm>
          <a:prstGeom prst="rightBrace">
            <a:avLst>
              <a:gd name="adj1" fmla="val 21955"/>
              <a:gd name="adj2" fmla="val 48766"/>
            </a:avLst>
          </a:prstGeom>
          <a:ln>
            <a:solidFill>
              <a:srgbClr val="2C2C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445127" y="486247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</a:t>
            </a:r>
            <a:endParaRPr lang="ru-RU" sz="2400" dirty="0"/>
          </a:p>
        </p:txBody>
      </p:sp>
      <p:pic>
        <p:nvPicPr>
          <p:cNvPr id="107" name="Picture 12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258" y="836712"/>
            <a:ext cx="3986742" cy="60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BED2AF-2FC6-4F94-90A6-CFDF53FB750F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858E1-898E-4A49-8148-557E9DA77DB1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</a:t>
            </a:r>
            <a:endParaRPr lang="ru-RU" sz="32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BC9063-A866-424E-B4AE-C1A40B20DE9D}"/>
              </a:ext>
            </a:extLst>
          </p:cNvPr>
          <p:cNvSpPr/>
          <p:nvPr/>
        </p:nvSpPr>
        <p:spPr>
          <a:xfrm>
            <a:off x="10980147" y="836712"/>
            <a:ext cx="1240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Rosenblatt </a:t>
            </a:r>
          </a:p>
        </p:txBody>
      </p:sp>
    </p:spTree>
    <p:extLst>
      <p:ext uri="{BB962C8B-B14F-4D97-AF65-F5344CB8AC3E}">
        <p14:creationId xmlns:p14="http://schemas.microsoft.com/office/powerpoint/2010/main" val="438035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Object 16"/>
          <p:cNvGraphicFramePr>
            <a:graphicFrameLocks noChangeAspect="1"/>
          </p:cNvGraphicFramePr>
          <p:nvPr/>
        </p:nvGraphicFramePr>
        <p:xfrm>
          <a:off x="482180" y="5252275"/>
          <a:ext cx="914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002" imgH="203112" progId="Equation.3">
                  <p:embed/>
                </p:oleObj>
              </mc:Choice>
              <mc:Fallback>
                <p:oleObj name="Equation" r:id="rId2" imgW="457002" imgH="203112" progId="Equation.3">
                  <p:embed/>
                  <p:pic>
                    <p:nvPicPr>
                      <p:cNvPr id="9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80" y="5252275"/>
                        <a:ext cx="914400" cy="40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8"/>
          <p:cNvGraphicFramePr>
            <a:graphicFrameLocks noChangeAspect="1"/>
          </p:cNvGraphicFramePr>
          <p:nvPr/>
        </p:nvGraphicFramePr>
        <p:xfrm>
          <a:off x="766984" y="5755349"/>
          <a:ext cx="2540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5" imgH="177415" progId="Equation.3">
                  <p:embed/>
                </p:oleObj>
              </mc:Choice>
              <mc:Fallback>
                <p:oleObj name="Equation" r:id="rId4" imgW="126725" imgH="177415" progId="Equation.3">
                  <p:embed/>
                  <p:pic>
                    <p:nvPicPr>
                      <p:cNvPr id="95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84" y="5755349"/>
                        <a:ext cx="254000" cy="354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20"/>
          <p:cNvGraphicFramePr>
            <a:graphicFrameLocks noChangeAspect="1"/>
          </p:cNvGraphicFramePr>
          <p:nvPr/>
        </p:nvGraphicFramePr>
        <p:xfrm>
          <a:off x="1452204" y="4243013"/>
          <a:ext cx="4081462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44440" imgH="914400" progId="Equation.3">
                  <p:embed/>
                </p:oleObj>
              </mc:Choice>
              <mc:Fallback>
                <p:oleObj name="Equation" r:id="rId6" imgW="2044440" imgH="914400" progId="Equation.3">
                  <p:embed/>
                  <p:pic>
                    <p:nvPicPr>
                      <p:cNvPr id="97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204" y="4243013"/>
                        <a:ext cx="4081462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2284029" y="4528761"/>
            <a:ext cx="35719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355467" y="5386017"/>
            <a:ext cx="357190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445127" y="4862470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</a:t>
            </a:r>
            <a:endParaRPr lang="ru-RU" sz="2400" dirty="0"/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04978" y="2264298"/>
            <a:ext cx="191083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7238319" y="2265220"/>
            <a:ext cx="4286280" cy="3009920"/>
            <a:chOff x="7010635" y="3505148"/>
            <a:chExt cx="4286280" cy="3009920"/>
          </a:xfrm>
        </p:grpSpPr>
        <p:cxnSp>
          <p:nvCxnSpPr>
            <p:cNvPr id="17" name="Прямая со стрелкой 19"/>
            <p:cNvCxnSpPr/>
            <p:nvPr/>
          </p:nvCxnSpPr>
          <p:spPr>
            <a:xfrm>
              <a:off x="7582139" y="6076916"/>
              <a:ext cx="3714776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20"/>
            <p:cNvCxnSpPr/>
            <p:nvPr/>
          </p:nvCxnSpPr>
          <p:spPr>
            <a:xfrm rot="5400000" flipH="1" flipV="1">
              <a:off x="6435163" y="515219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Блок-схема: узел 21"/>
            <p:cNvSpPr/>
            <p:nvPr/>
          </p:nvSpPr>
          <p:spPr>
            <a:xfrm>
              <a:off x="8439395" y="3790900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Блок-схема: узел 22"/>
            <p:cNvSpPr/>
            <p:nvPr/>
          </p:nvSpPr>
          <p:spPr>
            <a:xfrm>
              <a:off x="8939461" y="3790900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Блок-схема: узел 24"/>
            <p:cNvSpPr/>
            <p:nvPr/>
          </p:nvSpPr>
          <p:spPr>
            <a:xfrm>
              <a:off x="8653709" y="4290966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Блок-схема: узел 25"/>
            <p:cNvSpPr/>
            <p:nvPr/>
          </p:nvSpPr>
          <p:spPr>
            <a:xfrm>
              <a:off x="8296519" y="4219528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Блок-схема: узел 26"/>
            <p:cNvSpPr/>
            <p:nvPr/>
          </p:nvSpPr>
          <p:spPr>
            <a:xfrm>
              <a:off x="9082337" y="4148090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Блок-схема: узел 27"/>
            <p:cNvSpPr/>
            <p:nvPr/>
          </p:nvSpPr>
          <p:spPr>
            <a:xfrm>
              <a:off x="10011031" y="4719594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Блок-схема: узел 28"/>
            <p:cNvSpPr/>
            <p:nvPr/>
          </p:nvSpPr>
          <p:spPr>
            <a:xfrm>
              <a:off x="9510965" y="4933908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Блок-схема: узел 29"/>
            <p:cNvSpPr/>
            <p:nvPr/>
          </p:nvSpPr>
          <p:spPr>
            <a:xfrm>
              <a:off x="9725279" y="5362536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Блок-схема: узел 30"/>
            <p:cNvSpPr/>
            <p:nvPr/>
          </p:nvSpPr>
          <p:spPr>
            <a:xfrm>
              <a:off x="10511097" y="4505280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Блок-схема: узел 31"/>
            <p:cNvSpPr/>
            <p:nvPr/>
          </p:nvSpPr>
          <p:spPr>
            <a:xfrm>
              <a:off x="10439659" y="5362536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Блок-схема: узел 32"/>
            <p:cNvSpPr/>
            <p:nvPr/>
          </p:nvSpPr>
          <p:spPr>
            <a:xfrm>
              <a:off x="10939725" y="5148222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Блок-схема: узел 33"/>
            <p:cNvSpPr/>
            <p:nvPr/>
          </p:nvSpPr>
          <p:spPr>
            <a:xfrm>
              <a:off x="9939593" y="4148090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1" name="Прямая соединительная линия 38"/>
            <p:cNvCxnSpPr/>
            <p:nvPr/>
          </p:nvCxnSpPr>
          <p:spPr>
            <a:xfrm flipV="1">
              <a:off x="7010635" y="3505148"/>
              <a:ext cx="3643338" cy="278608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2" name="Object 14"/>
            <p:cNvGraphicFramePr>
              <a:graphicFrameLocks noChangeAspect="1"/>
            </p:cNvGraphicFramePr>
            <p:nvPr/>
          </p:nvGraphicFramePr>
          <p:xfrm>
            <a:off x="7224949" y="5291098"/>
            <a:ext cx="314325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64880" imgH="164880" progId="Equation.3">
                    <p:embed/>
                  </p:oleObj>
                </mc:Choice>
                <mc:Fallback>
                  <p:oleObj name="Equation" r:id="rId9" imgW="164880" imgH="164880" progId="Equation.3">
                    <p:embed/>
                    <p:pic>
                      <p:nvPicPr>
                        <p:cNvPr id="3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4949" y="5291098"/>
                          <a:ext cx="314325" cy="330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3" name="Прямая со стрелкой 43"/>
            <p:cNvCxnSpPr/>
            <p:nvPr/>
          </p:nvCxnSpPr>
          <p:spPr>
            <a:xfrm rot="16200000" flipV="1">
              <a:off x="7118586" y="5683213"/>
              <a:ext cx="346078" cy="2762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" name="Object 15"/>
            <p:cNvGraphicFramePr>
              <a:graphicFrameLocks noChangeAspect="1"/>
            </p:cNvGraphicFramePr>
            <p:nvPr/>
          </p:nvGraphicFramePr>
          <p:xfrm>
            <a:off x="7867891" y="5648288"/>
            <a:ext cx="2413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26720" imgH="177480" progId="Equation.3">
                    <p:embed/>
                  </p:oleObj>
                </mc:Choice>
                <mc:Fallback>
                  <p:oleObj name="Equation" r:id="rId11" imgW="126720" imgH="177480" progId="Equation.3">
                    <p:embed/>
                    <p:pic>
                      <p:nvPicPr>
                        <p:cNvPr id="3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67891" y="5648288"/>
                          <a:ext cx="241300" cy="355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Блок-схема: узел 47"/>
            <p:cNvSpPr/>
            <p:nvPr/>
          </p:nvSpPr>
          <p:spPr>
            <a:xfrm>
              <a:off x="7776767" y="567400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98ADC0B-883B-4B8C-9A23-9FAAD0C340B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22A2F9-772F-4872-9630-E26A4E449B13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80614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20"/>
          <p:cNvGraphicFramePr>
            <a:graphicFrameLocks noChangeAspect="1"/>
          </p:cNvGraphicFramePr>
          <p:nvPr/>
        </p:nvGraphicFramePr>
        <p:xfrm>
          <a:off x="6456040" y="3019358"/>
          <a:ext cx="4608512" cy="2077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1840" imgH="914400" progId="Equation.3">
                  <p:embed/>
                </p:oleObj>
              </mc:Choice>
              <mc:Fallback>
                <p:oleObj name="Equation" r:id="rId2" imgW="2031840" imgH="914400" progId="Equation.3">
                  <p:embed/>
                  <p:pic>
                    <p:nvPicPr>
                      <p:cNvPr id="3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040" y="3019358"/>
                        <a:ext cx="4608512" cy="20778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22"/>
          <p:cNvGraphicFramePr>
            <a:graphicFrameLocks noChangeAspect="1"/>
          </p:cNvGraphicFramePr>
          <p:nvPr/>
        </p:nvGraphicFramePr>
        <p:xfrm>
          <a:off x="911424" y="2924944"/>
          <a:ext cx="3801475" cy="2266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6480" imgH="914400" progId="Equation.3">
                  <p:embed/>
                </p:oleObj>
              </mc:Choice>
              <mc:Fallback>
                <p:oleObj name="Equation" r:id="rId4" imgW="1536480" imgH="914400" progId="Equation.3">
                  <p:embed/>
                  <p:pic>
                    <p:nvPicPr>
                      <p:cNvPr id="3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424" y="2924944"/>
                        <a:ext cx="3801475" cy="22667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417393" y="4293096"/>
            <a:ext cx="382464" cy="63812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226161" y="3155266"/>
            <a:ext cx="382464" cy="63812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480376" y="3212976"/>
            <a:ext cx="936104" cy="63812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614266" y="4293095"/>
            <a:ext cx="874222" cy="63812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272608" y="3688970"/>
            <a:ext cx="607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200" dirty="0"/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FDA1A-37B5-47CC-866C-AD642129DD12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F5EC8-A6BA-4730-A687-B96F8D825788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621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  <p:bldP spid="44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695273" y="3584796"/>
          <a:ext cx="5203825" cy="192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3500" imgH="965200" progId="Equation.3">
                  <p:embed/>
                </p:oleObj>
              </mc:Choice>
              <mc:Fallback>
                <p:oleObj name="Equation" r:id="rId2" imgW="2603500" imgH="965200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273" y="3584796"/>
                        <a:ext cx="5203825" cy="1925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0045363-C928-4822-AB26-632C7DFD5D2A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47BE12-304E-4ADB-BA5F-A13D502A1534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tuning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A74DC-8502-4600-A29A-7E2D4A4AB432}"/>
                  </a:ext>
                </a:extLst>
              </p:cNvPr>
              <p:cNvSpPr txBox="1"/>
              <p:nvPr/>
            </p:nvSpPr>
            <p:spPr>
              <a:xfrm>
                <a:off x="765681" y="2181707"/>
                <a:ext cx="70378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5A74DC-8502-4600-A29A-7E2D4A4AB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81" y="2181707"/>
                <a:ext cx="703782" cy="338554"/>
              </a:xfrm>
              <a:prstGeom prst="rect">
                <a:avLst/>
              </a:prstGeom>
              <a:blipFill>
                <a:blip r:embed="rId5"/>
                <a:stretch>
                  <a:fillRect l="-7826" r="-869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FA3B8C-C5CB-4A61-8D06-234B6C3C232B}"/>
                  </a:ext>
                </a:extLst>
              </p:cNvPr>
              <p:cNvSpPr txBox="1"/>
              <p:nvPr/>
            </p:nvSpPr>
            <p:spPr>
              <a:xfrm>
                <a:off x="765681" y="2587669"/>
                <a:ext cx="86485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FA3B8C-C5CB-4A61-8D06-234B6C3C2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81" y="2587669"/>
                <a:ext cx="864852" cy="338554"/>
              </a:xfrm>
              <a:prstGeom prst="rect">
                <a:avLst/>
              </a:prstGeom>
              <a:blipFill>
                <a:blip r:embed="rId6"/>
                <a:stretch>
                  <a:fillRect l="-4255" r="-780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A7591D1-E6D5-4A49-B04A-A8C3455213B1}"/>
              </a:ext>
            </a:extLst>
          </p:cNvPr>
          <p:cNvSpPr/>
          <p:nvPr/>
        </p:nvSpPr>
        <p:spPr>
          <a:xfrm>
            <a:off x="678392" y="3040066"/>
            <a:ext cx="52375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/>
              <a:t>while (sets are not separated by hyperplane)</a:t>
            </a:r>
          </a:p>
        </p:txBody>
      </p:sp>
    </p:spTree>
    <p:extLst>
      <p:ext uri="{BB962C8B-B14F-4D97-AF65-F5344CB8AC3E}">
        <p14:creationId xmlns:p14="http://schemas.microsoft.com/office/powerpoint/2010/main" val="81818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34892" y="2078113"/>
            <a:ext cx="3857652" cy="3367111"/>
            <a:chOff x="6596066" y="1490650"/>
            <a:chExt cx="3857652" cy="3367111"/>
          </a:xfrm>
        </p:grpSpPr>
        <p:cxnSp>
          <p:nvCxnSpPr>
            <p:cNvPr id="33" name="Прямая со стрелкой 32"/>
            <p:cNvCxnSpPr/>
            <p:nvPr/>
          </p:nvCxnSpPr>
          <p:spPr>
            <a:xfrm>
              <a:off x="6738942" y="3960000"/>
              <a:ext cx="37147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rot="5400000" flipH="1" flipV="1">
              <a:off x="6733386" y="2851940"/>
              <a:ext cx="272416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rot="5400000" flipH="1" flipV="1">
              <a:off x="60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 rot="5400000" flipH="1" flipV="1">
              <a:off x="63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rot="5400000" flipH="1" flipV="1">
              <a:off x="709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 rot="5400000" flipH="1" flipV="1">
              <a:off x="745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rot="5400000" flipH="1" flipV="1">
              <a:off x="78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 rot="5400000" flipH="1" flipV="1">
              <a:off x="81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>
              <a:off x="6954942" y="36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6954942" y="324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>
              <a:off x="6954942" y="288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/>
            <p:nvPr/>
          </p:nvCxnSpPr>
          <p:spPr>
            <a:xfrm>
              <a:off x="6954942" y="252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6954942" y="216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/>
            <p:nvPr/>
          </p:nvCxnSpPr>
          <p:spPr>
            <a:xfrm>
              <a:off x="6954942" y="18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Блок-схема: узел 71"/>
            <p:cNvSpPr/>
            <p:nvPr/>
          </p:nvSpPr>
          <p:spPr>
            <a:xfrm>
              <a:off x="945358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Блок-схема: узел 74"/>
            <p:cNvSpPr/>
            <p:nvPr/>
          </p:nvSpPr>
          <p:spPr>
            <a:xfrm>
              <a:off x="909639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Блок-схема: узел 75"/>
            <p:cNvSpPr/>
            <p:nvPr/>
          </p:nvSpPr>
          <p:spPr>
            <a:xfrm>
              <a:off x="873920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0" name="Прямая со стрелкой 79"/>
            <p:cNvCxnSpPr/>
            <p:nvPr/>
          </p:nvCxnSpPr>
          <p:spPr>
            <a:xfrm flipV="1">
              <a:off x="8096264" y="3571876"/>
              <a:ext cx="787406" cy="3571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 стрелкой 82"/>
            <p:cNvCxnSpPr/>
            <p:nvPr/>
          </p:nvCxnSpPr>
          <p:spPr>
            <a:xfrm rot="16200000" flipH="1">
              <a:off x="6256735" y="2553885"/>
              <a:ext cx="3071834" cy="1535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1701" name="Object 21"/>
            <p:cNvGraphicFramePr>
              <a:graphicFrameLocks noChangeAspect="1"/>
            </p:cNvGraphicFramePr>
            <p:nvPr/>
          </p:nvGraphicFramePr>
          <p:xfrm>
            <a:off x="8529638" y="3248026"/>
            <a:ext cx="26670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7480" imgH="215640" progId="Equation.3">
                    <p:embed/>
                  </p:oleObj>
                </mc:Choice>
                <mc:Fallback>
                  <p:oleObj name="Equation" r:id="rId2" imgW="177480" imgH="215640" progId="Equation.3">
                    <p:embed/>
                    <p:pic>
                      <p:nvPicPr>
                        <p:cNvPr id="71701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29638" y="3248026"/>
                          <a:ext cx="266700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Блок-схема: узел 70"/>
            <p:cNvSpPr/>
            <p:nvPr/>
          </p:nvSpPr>
          <p:spPr>
            <a:xfrm>
              <a:off x="731044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/>
            <p:cNvSpPr/>
            <p:nvPr/>
          </p:nvSpPr>
          <p:spPr>
            <a:xfrm>
              <a:off x="7596198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Блок-схема: узел 73"/>
            <p:cNvSpPr/>
            <p:nvPr/>
          </p:nvSpPr>
          <p:spPr>
            <a:xfrm>
              <a:off x="8096264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Блок-схема: узел 77"/>
            <p:cNvSpPr/>
            <p:nvPr/>
          </p:nvSpPr>
          <p:spPr>
            <a:xfrm>
              <a:off x="695325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Блок-схема: узел 78"/>
            <p:cNvSpPr/>
            <p:nvPr/>
          </p:nvSpPr>
          <p:spPr>
            <a:xfrm>
              <a:off x="659606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9A6FD6D-8A2C-4488-A276-5FB811E26E7D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106B39-B0F5-4470-8AFF-C6D1FC553465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tuning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7732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1;p29">
            <a:extLst>
              <a:ext uri="{FF2B5EF4-FFF2-40B4-BE49-F238E27FC236}">
                <a16:creationId xmlns:a16="http://schemas.microsoft.com/office/drawing/2014/main" id="{86488302-3946-4AEB-AD62-6A215F597270}"/>
              </a:ext>
            </a:extLst>
          </p:cNvPr>
          <p:cNvSpPr/>
          <p:nvPr/>
        </p:nvSpPr>
        <p:spPr>
          <a:xfrm>
            <a:off x="-1" y="0"/>
            <a:ext cx="629586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5BAB3-744A-4553-A5FC-373E2C885B22}"/>
              </a:ext>
            </a:extLst>
          </p:cNvPr>
          <p:cNvSpPr txBox="1"/>
          <p:nvPr/>
        </p:nvSpPr>
        <p:spPr>
          <a:xfrm>
            <a:off x="0" y="2276872"/>
            <a:ext cx="629586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Lesson 10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Parametrical ML methods</a:t>
            </a:r>
          </a:p>
        </p:txBody>
      </p:sp>
      <p:pic>
        <p:nvPicPr>
          <p:cNvPr id="33" name="Picture 32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1966DCF4-9DBC-444E-A253-43C3596FE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6800" y="295103"/>
            <a:ext cx="311647" cy="2893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27BBC35-2B66-4CA8-8E3A-836906056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248" y="1988840"/>
            <a:ext cx="2017752" cy="212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87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34892" y="2078113"/>
            <a:ext cx="3857652" cy="3367111"/>
            <a:chOff x="6596066" y="1490650"/>
            <a:chExt cx="3857652" cy="3367111"/>
          </a:xfrm>
        </p:grpSpPr>
        <p:cxnSp>
          <p:nvCxnSpPr>
            <p:cNvPr id="33" name="Прямая со стрелкой 32"/>
            <p:cNvCxnSpPr/>
            <p:nvPr/>
          </p:nvCxnSpPr>
          <p:spPr>
            <a:xfrm>
              <a:off x="6738942" y="3960000"/>
              <a:ext cx="37147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rot="5400000" flipH="1" flipV="1">
              <a:off x="6733386" y="2851940"/>
              <a:ext cx="272416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rot="5400000" flipH="1" flipV="1">
              <a:off x="60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 rot="5400000" flipH="1" flipV="1">
              <a:off x="63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rot="5400000" flipH="1" flipV="1">
              <a:off x="709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 rot="5400000" flipH="1" flipV="1">
              <a:off x="745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rot="5400000" flipH="1" flipV="1">
              <a:off x="78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 rot="5400000" flipH="1" flipV="1">
              <a:off x="81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>
              <a:off x="6954942" y="36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6954942" y="324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>
              <a:off x="6954942" y="288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/>
            <p:nvPr/>
          </p:nvCxnSpPr>
          <p:spPr>
            <a:xfrm>
              <a:off x="6954942" y="252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6954942" y="216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/>
            <p:nvPr/>
          </p:nvCxnSpPr>
          <p:spPr>
            <a:xfrm>
              <a:off x="6954942" y="18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Блок-схема: узел 71"/>
            <p:cNvSpPr/>
            <p:nvPr/>
          </p:nvSpPr>
          <p:spPr>
            <a:xfrm>
              <a:off x="945358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Блок-схема: узел 74"/>
            <p:cNvSpPr/>
            <p:nvPr/>
          </p:nvSpPr>
          <p:spPr>
            <a:xfrm>
              <a:off x="909639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Блок-схема: узел 75"/>
            <p:cNvSpPr/>
            <p:nvPr/>
          </p:nvSpPr>
          <p:spPr>
            <a:xfrm>
              <a:off x="873920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0" name="Прямая со стрелкой 79"/>
            <p:cNvCxnSpPr/>
            <p:nvPr/>
          </p:nvCxnSpPr>
          <p:spPr>
            <a:xfrm flipV="1">
              <a:off x="8096264" y="3571876"/>
              <a:ext cx="787406" cy="3571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 стрелкой 82"/>
            <p:cNvCxnSpPr/>
            <p:nvPr/>
          </p:nvCxnSpPr>
          <p:spPr>
            <a:xfrm rot="16200000" flipH="1">
              <a:off x="6256735" y="2553885"/>
              <a:ext cx="3071834" cy="1535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1701" name="Object 21"/>
            <p:cNvGraphicFramePr>
              <a:graphicFrameLocks noChangeAspect="1"/>
            </p:cNvGraphicFramePr>
            <p:nvPr/>
          </p:nvGraphicFramePr>
          <p:xfrm>
            <a:off x="8529638" y="3248026"/>
            <a:ext cx="26670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7480" imgH="215640" progId="Equation.3">
                    <p:embed/>
                  </p:oleObj>
                </mc:Choice>
                <mc:Fallback>
                  <p:oleObj name="Equation" r:id="rId2" imgW="177480" imgH="215640" progId="Equation.3">
                    <p:embed/>
                    <p:pic>
                      <p:nvPicPr>
                        <p:cNvPr id="71701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29638" y="3248026"/>
                          <a:ext cx="266700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Блок-схема: узел 70"/>
            <p:cNvSpPr/>
            <p:nvPr/>
          </p:nvSpPr>
          <p:spPr>
            <a:xfrm>
              <a:off x="731044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/>
            <p:cNvSpPr/>
            <p:nvPr/>
          </p:nvSpPr>
          <p:spPr>
            <a:xfrm>
              <a:off x="7596198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Блок-схема: узел 73"/>
            <p:cNvSpPr/>
            <p:nvPr/>
          </p:nvSpPr>
          <p:spPr>
            <a:xfrm>
              <a:off x="8096264" y="3500438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Блок-схема: узел 77"/>
            <p:cNvSpPr/>
            <p:nvPr/>
          </p:nvSpPr>
          <p:spPr>
            <a:xfrm>
              <a:off x="695325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Блок-схема: узел 78"/>
            <p:cNvSpPr/>
            <p:nvPr/>
          </p:nvSpPr>
          <p:spPr>
            <a:xfrm>
              <a:off x="659606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ADF3B57-73A4-475C-8EC6-5606DCDC241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CAEAF3-494F-4CFD-8B0F-9E41D6B5E856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tuning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19164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34892" y="2078113"/>
            <a:ext cx="3857652" cy="3367111"/>
            <a:chOff x="6596066" y="1490650"/>
            <a:chExt cx="3857652" cy="3367111"/>
          </a:xfrm>
        </p:grpSpPr>
        <p:cxnSp>
          <p:nvCxnSpPr>
            <p:cNvPr id="33" name="Прямая со стрелкой 32"/>
            <p:cNvCxnSpPr/>
            <p:nvPr/>
          </p:nvCxnSpPr>
          <p:spPr>
            <a:xfrm>
              <a:off x="6738942" y="3960000"/>
              <a:ext cx="37147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rot="5400000" flipH="1" flipV="1">
              <a:off x="6733386" y="2851940"/>
              <a:ext cx="272416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rot="5400000" flipH="1" flipV="1">
              <a:off x="60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 rot="5400000" flipH="1" flipV="1">
              <a:off x="63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rot="5400000" flipH="1" flipV="1">
              <a:off x="709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 rot="5400000" flipH="1" flipV="1">
              <a:off x="745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rot="5400000" flipH="1" flipV="1">
              <a:off x="78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 rot="5400000" flipH="1" flipV="1">
              <a:off x="81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>
              <a:off x="6954942" y="36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6954942" y="324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>
              <a:off x="6954942" y="288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/>
            <p:nvPr/>
          </p:nvCxnSpPr>
          <p:spPr>
            <a:xfrm>
              <a:off x="6954942" y="252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6954942" y="216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/>
            <p:nvPr/>
          </p:nvCxnSpPr>
          <p:spPr>
            <a:xfrm>
              <a:off x="6954942" y="18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Блок-схема: узел 71"/>
            <p:cNvSpPr/>
            <p:nvPr/>
          </p:nvSpPr>
          <p:spPr>
            <a:xfrm>
              <a:off x="945358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Блок-схема: узел 74"/>
            <p:cNvSpPr/>
            <p:nvPr/>
          </p:nvSpPr>
          <p:spPr>
            <a:xfrm>
              <a:off x="909639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Блок-схема: узел 75"/>
            <p:cNvSpPr/>
            <p:nvPr/>
          </p:nvSpPr>
          <p:spPr>
            <a:xfrm>
              <a:off x="873920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0" name="Прямая со стрелкой 79"/>
            <p:cNvCxnSpPr/>
            <p:nvPr/>
          </p:nvCxnSpPr>
          <p:spPr>
            <a:xfrm flipV="1">
              <a:off x="8096264" y="3571876"/>
              <a:ext cx="787406" cy="3571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 стрелкой 82"/>
            <p:cNvCxnSpPr/>
            <p:nvPr/>
          </p:nvCxnSpPr>
          <p:spPr>
            <a:xfrm rot="16200000" flipH="1">
              <a:off x="6256735" y="2553885"/>
              <a:ext cx="3071834" cy="1535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1701" name="Object 21"/>
            <p:cNvGraphicFramePr>
              <a:graphicFrameLocks noChangeAspect="1"/>
            </p:cNvGraphicFramePr>
            <p:nvPr/>
          </p:nvGraphicFramePr>
          <p:xfrm>
            <a:off x="8529638" y="3248026"/>
            <a:ext cx="26670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77480" imgH="215640" progId="Equation.3">
                    <p:embed/>
                  </p:oleObj>
                </mc:Choice>
                <mc:Fallback>
                  <p:oleObj name="Equation" r:id="rId2" imgW="177480" imgH="215640" progId="Equation.3">
                    <p:embed/>
                    <p:pic>
                      <p:nvPicPr>
                        <p:cNvPr id="71701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29638" y="3248026"/>
                          <a:ext cx="266700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Блок-схема: узел 70"/>
            <p:cNvSpPr/>
            <p:nvPr/>
          </p:nvSpPr>
          <p:spPr>
            <a:xfrm>
              <a:off x="731044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/>
            <p:cNvSpPr/>
            <p:nvPr/>
          </p:nvSpPr>
          <p:spPr>
            <a:xfrm>
              <a:off x="7596198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Блок-схема: узел 73"/>
            <p:cNvSpPr/>
            <p:nvPr/>
          </p:nvSpPr>
          <p:spPr>
            <a:xfrm>
              <a:off x="8096264" y="3500438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Блок-схема: узел 77"/>
            <p:cNvSpPr/>
            <p:nvPr/>
          </p:nvSpPr>
          <p:spPr>
            <a:xfrm>
              <a:off x="695325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Блок-схема: узел 78"/>
            <p:cNvSpPr/>
            <p:nvPr/>
          </p:nvSpPr>
          <p:spPr>
            <a:xfrm>
              <a:off x="659606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1" name="Прямая со стрелкой 50"/>
            <p:cNvCxnSpPr/>
            <p:nvPr/>
          </p:nvCxnSpPr>
          <p:spPr>
            <a:xfrm rot="5400000">
              <a:off x="7993039" y="3704071"/>
              <a:ext cx="328223" cy="12176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/>
            <p:nvPr/>
          </p:nvCxnSpPr>
          <p:spPr>
            <a:xfrm rot="5400000">
              <a:off x="8580000" y="3708000"/>
              <a:ext cx="357190" cy="1428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AF5EE1A-D7BB-4EA8-9F46-443A5005958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59C00F-6F65-4CB2-8169-99E1C0DABE6A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tuning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2307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34892" y="2080394"/>
            <a:ext cx="3857652" cy="3652862"/>
            <a:chOff x="6596066" y="1490650"/>
            <a:chExt cx="3857652" cy="3652862"/>
          </a:xfrm>
        </p:grpSpPr>
        <p:cxnSp>
          <p:nvCxnSpPr>
            <p:cNvPr id="33" name="Прямая со стрелкой 32"/>
            <p:cNvCxnSpPr/>
            <p:nvPr/>
          </p:nvCxnSpPr>
          <p:spPr>
            <a:xfrm>
              <a:off x="6738942" y="3960000"/>
              <a:ext cx="37147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rot="5400000" flipH="1" flipV="1">
              <a:off x="6733386" y="2851940"/>
              <a:ext cx="272416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rot="5400000" flipH="1" flipV="1">
              <a:off x="60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 rot="5400000" flipH="1" flipV="1">
              <a:off x="63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rot="5400000" flipH="1" flipV="1">
              <a:off x="709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 rot="5400000" flipH="1" flipV="1">
              <a:off x="745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rot="5400000" flipH="1" flipV="1">
              <a:off x="78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 rot="5400000" flipH="1" flipV="1">
              <a:off x="81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>
              <a:off x="6954942" y="36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6954942" y="324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>
              <a:off x="6954942" y="288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/>
            <p:nvPr/>
          </p:nvCxnSpPr>
          <p:spPr>
            <a:xfrm>
              <a:off x="6954942" y="252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6954942" y="216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/>
            <p:nvPr/>
          </p:nvCxnSpPr>
          <p:spPr>
            <a:xfrm>
              <a:off x="6954942" y="18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Блок-схема: узел 71"/>
            <p:cNvSpPr/>
            <p:nvPr/>
          </p:nvSpPr>
          <p:spPr>
            <a:xfrm>
              <a:off x="945358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Блок-схема: узел 74"/>
            <p:cNvSpPr/>
            <p:nvPr/>
          </p:nvSpPr>
          <p:spPr>
            <a:xfrm>
              <a:off x="909639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Блок-схема: узел 75"/>
            <p:cNvSpPr/>
            <p:nvPr/>
          </p:nvSpPr>
          <p:spPr>
            <a:xfrm>
              <a:off x="873920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0" name="Прямая со стрелкой 79"/>
            <p:cNvCxnSpPr/>
            <p:nvPr/>
          </p:nvCxnSpPr>
          <p:spPr>
            <a:xfrm flipV="1">
              <a:off x="8096264" y="3571876"/>
              <a:ext cx="787406" cy="357190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 стрелкой 82"/>
            <p:cNvCxnSpPr/>
            <p:nvPr/>
          </p:nvCxnSpPr>
          <p:spPr>
            <a:xfrm rot="16200000" flipH="1">
              <a:off x="6256735" y="2553885"/>
              <a:ext cx="3071834" cy="1535917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Блок-схема: узел 70"/>
            <p:cNvSpPr/>
            <p:nvPr/>
          </p:nvSpPr>
          <p:spPr>
            <a:xfrm>
              <a:off x="731044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/>
            <p:cNvSpPr/>
            <p:nvPr/>
          </p:nvSpPr>
          <p:spPr>
            <a:xfrm>
              <a:off x="7596198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Блок-схема: узел 73"/>
            <p:cNvSpPr/>
            <p:nvPr/>
          </p:nvSpPr>
          <p:spPr>
            <a:xfrm>
              <a:off x="8096264" y="3500438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Блок-схема: узел 77"/>
            <p:cNvSpPr/>
            <p:nvPr/>
          </p:nvSpPr>
          <p:spPr>
            <a:xfrm>
              <a:off x="695325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Блок-схема: узел 78"/>
            <p:cNvSpPr/>
            <p:nvPr/>
          </p:nvSpPr>
          <p:spPr>
            <a:xfrm>
              <a:off x="659606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7" name="Прямая со стрелкой 56"/>
            <p:cNvCxnSpPr/>
            <p:nvPr/>
          </p:nvCxnSpPr>
          <p:spPr>
            <a:xfrm rot="5400000">
              <a:off x="8580000" y="3708000"/>
              <a:ext cx="357190" cy="142876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/>
            <p:cNvCxnSpPr/>
            <p:nvPr/>
          </p:nvCxnSpPr>
          <p:spPr>
            <a:xfrm>
              <a:off x="8112000" y="3960000"/>
              <a:ext cx="5760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6803" name="Object 3"/>
            <p:cNvGraphicFramePr>
              <a:graphicFrameLocks noChangeAspect="1"/>
            </p:cNvGraphicFramePr>
            <p:nvPr/>
          </p:nvGraphicFramePr>
          <p:xfrm>
            <a:off x="8586788" y="4000501"/>
            <a:ext cx="28575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0440" imgH="215640" progId="Equation.3">
                    <p:embed/>
                  </p:oleObj>
                </mc:Choice>
                <mc:Fallback>
                  <p:oleObj name="Equation" r:id="rId2" imgW="190440" imgH="215640" progId="Equation.3">
                    <p:embed/>
                    <p:pic>
                      <p:nvPicPr>
                        <p:cNvPr id="768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6788" y="4000501"/>
                          <a:ext cx="285750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8" name="Прямая со стрелкой 57"/>
            <p:cNvCxnSpPr/>
            <p:nvPr/>
          </p:nvCxnSpPr>
          <p:spPr>
            <a:xfrm rot="5400000">
              <a:off x="6417473" y="3464719"/>
              <a:ext cx="335758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AA170BD-8540-44D9-8959-F852C8EDAD46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345DAF-634B-4642-8E74-CE91BF37B4E4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tuning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3039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34892" y="2080394"/>
            <a:ext cx="3857652" cy="3652862"/>
            <a:chOff x="6596066" y="1490650"/>
            <a:chExt cx="3857652" cy="3652862"/>
          </a:xfrm>
        </p:grpSpPr>
        <p:cxnSp>
          <p:nvCxnSpPr>
            <p:cNvPr id="33" name="Прямая со стрелкой 32"/>
            <p:cNvCxnSpPr/>
            <p:nvPr/>
          </p:nvCxnSpPr>
          <p:spPr>
            <a:xfrm>
              <a:off x="6738942" y="3960000"/>
              <a:ext cx="37147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rot="5400000" flipH="1" flipV="1">
              <a:off x="6733386" y="2851940"/>
              <a:ext cx="272416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rot="5400000" flipH="1" flipV="1">
              <a:off x="60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 rot="5400000" flipH="1" flipV="1">
              <a:off x="63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rot="5400000" flipH="1" flipV="1">
              <a:off x="709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 rot="5400000" flipH="1" flipV="1">
              <a:off x="745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rot="5400000" flipH="1" flipV="1">
              <a:off x="78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 rot="5400000" flipH="1" flipV="1">
              <a:off x="81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>
              <a:off x="6954942" y="36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6954942" y="324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>
              <a:off x="6954942" y="288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/>
            <p:nvPr/>
          </p:nvCxnSpPr>
          <p:spPr>
            <a:xfrm>
              <a:off x="6954942" y="252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6954942" y="216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/>
            <p:nvPr/>
          </p:nvCxnSpPr>
          <p:spPr>
            <a:xfrm>
              <a:off x="6954942" y="18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Блок-схема: узел 71"/>
            <p:cNvSpPr/>
            <p:nvPr/>
          </p:nvSpPr>
          <p:spPr>
            <a:xfrm>
              <a:off x="945358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Блок-схема: узел 74"/>
            <p:cNvSpPr/>
            <p:nvPr/>
          </p:nvSpPr>
          <p:spPr>
            <a:xfrm>
              <a:off x="909639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Блок-схема: узел 75"/>
            <p:cNvSpPr/>
            <p:nvPr/>
          </p:nvSpPr>
          <p:spPr>
            <a:xfrm>
              <a:off x="873920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Блок-схема: узел 70"/>
            <p:cNvSpPr/>
            <p:nvPr/>
          </p:nvSpPr>
          <p:spPr>
            <a:xfrm>
              <a:off x="731044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/>
            <p:cNvSpPr/>
            <p:nvPr/>
          </p:nvSpPr>
          <p:spPr>
            <a:xfrm>
              <a:off x="7596198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Блок-схема: узел 73"/>
            <p:cNvSpPr/>
            <p:nvPr/>
          </p:nvSpPr>
          <p:spPr>
            <a:xfrm>
              <a:off x="8096264" y="3500438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Блок-схема: узел 77"/>
            <p:cNvSpPr/>
            <p:nvPr/>
          </p:nvSpPr>
          <p:spPr>
            <a:xfrm>
              <a:off x="695325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Блок-схема: узел 78"/>
            <p:cNvSpPr/>
            <p:nvPr/>
          </p:nvSpPr>
          <p:spPr>
            <a:xfrm>
              <a:off x="659606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3" name="Прямая со стрелкой 52"/>
            <p:cNvCxnSpPr/>
            <p:nvPr/>
          </p:nvCxnSpPr>
          <p:spPr>
            <a:xfrm>
              <a:off x="8112000" y="3960000"/>
              <a:ext cx="5760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6803" name="Object 3"/>
            <p:cNvGraphicFramePr>
              <a:graphicFrameLocks noChangeAspect="1"/>
            </p:cNvGraphicFramePr>
            <p:nvPr/>
          </p:nvGraphicFramePr>
          <p:xfrm>
            <a:off x="8586788" y="4000501"/>
            <a:ext cx="28575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0440" imgH="215640" progId="Equation.3">
                    <p:embed/>
                  </p:oleObj>
                </mc:Choice>
                <mc:Fallback>
                  <p:oleObj name="Equation" r:id="rId2" imgW="190440" imgH="215640" progId="Equation.3">
                    <p:embed/>
                    <p:pic>
                      <p:nvPicPr>
                        <p:cNvPr id="768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6788" y="4000501"/>
                          <a:ext cx="285750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8" name="Прямая со стрелкой 57"/>
            <p:cNvCxnSpPr/>
            <p:nvPr/>
          </p:nvCxnSpPr>
          <p:spPr>
            <a:xfrm rot="5400000">
              <a:off x="6417473" y="3464719"/>
              <a:ext cx="335758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BF51111-9412-4BA9-8A4F-4B7F464D49C9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4A9CE8-D1CB-49C0-B41A-9709D2BDC07D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tuning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51827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34892" y="2080394"/>
            <a:ext cx="3857652" cy="3652862"/>
            <a:chOff x="6596066" y="1490650"/>
            <a:chExt cx="3857652" cy="3652862"/>
          </a:xfrm>
        </p:grpSpPr>
        <p:cxnSp>
          <p:nvCxnSpPr>
            <p:cNvPr id="33" name="Прямая со стрелкой 32"/>
            <p:cNvCxnSpPr/>
            <p:nvPr/>
          </p:nvCxnSpPr>
          <p:spPr>
            <a:xfrm>
              <a:off x="6738942" y="3960000"/>
              <a:ext cx="37147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rot="5400000" flipH="1" flipV="1">
              <a:off x="6733386" y="2851940"/>
              <a:ext cx="272416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rot="5400000" flipH="1" flipV="1">
              <a:off x="60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 rot="5400000" flipH="1" flipV="1">
              <a:off x="63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rot="5400000" flipH="1" flipV="1">
              <a:off x="709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 rot="5400000" flipH="1" flipV="1">
              <a:off x="745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rot="5400000" flipH="1" flipV="1">
              <a:off x="78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 rot="5400000" flipH="1" flipV="1">
              <a:off x="81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>
              <a:off x="6954942" y="36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6954942" y="324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>
              <a:off x="6954942" y="288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/>
            <p:nvPr/>
          </p:nvCxnSpPr>
          <p:spPr>
            <a:xfrm>
              <a:off x="6954942" y="252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6954942" y="216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/>
            <p:nvPr/>
          </p:nvCxnSpPr>
          <p:spPr>
            <a:xfrm>
              <a:off x="6954942" y="18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Блок-схема: узел 71"/>
            <p:cNvSpPr/>
            <p:nvPr/>
          </p:nvSpPr>
          <p:spPr>
            <a:xfrm>
              <a:off x="945358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Блок-схема: узел 74"/>
            <p:cNvSpPr/>
            <p:nvPr/>
          </p:nvSpPr>
          <p:spPr>
            <a:xfrm>
              <a:off x="909639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Блок-схема: узел 75"/>
            <p:cNvSpPr/>
            <p:nvPr/>
          </p:nvSpPr>
          <p:spPr>
            <a:xfrm>
              <a:off x="873920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Блок-схема: узел 70"/>
            <p:cNvSpPr/>
            <p:nvPr/>
          </p:nvSpPr>
          <p:spPr>
            <a:xfrm>
              <a:off x="731044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/>
            <p:cNvSpPr/>
            <p:nvPr/>
          </p:nvSpPr>
          <p:spPr>
            <a:xfrm>
              <a:off x="7596198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Блок-схема: узел 73"/>
            <p:cNvSpPr/>
            <p:nvPr/>
          </p:nvSpPr>
          <p:spPr>
            <a:xfrm>
              <a:off x="8096264" y="3500438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Блок-схема: узел 77"/>
            <p:cNvSpPr/>
            <p:nvPr/>
          </p:nvSpPr>
          <p:spPr>
            <a:xfrm>
              <a:off x="695325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Блок-схема: узел 78"/>
            <p:cNvSpPr/>
            <p:nvPr/>
          </p:nvSpPr>
          <p:spPr>
            <a:xfrm>
              <a:off x="659606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3" name="Прямая со стрелкой 52"/>
            <p:cNvCxnSpPr/>
            <p:nvPr/>
          </p:nvCxnSpPr>
          <p:spPr>
            <a:xfrm>
              <a:off x="8112000" y="3960000"/>
              <a:ext cx="5760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6803" name="Object 3"/>
            <p:cNvGraphicFramePr>
              <a:graphicFrameLocks noChangeAspect="1"/>
            </p:cNvGraphicFramePr>
            <p:nvPr/>
          </p:nvGraphicFramePr>
          <p:xfrm>
            <a:off x="8586788" y="4000501"/>
            <a:ext cx="28575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0440" imgH="215640" progId="Equation.3">
                    <p:embed/>
                  </p:oleObj>
                </mc:Choice>
                <mc:Fallback>
                  <p:oleObj name="Equation" r:id="rId2" imgW="190440" imgH="215640" progId="Equation.3">
                    <p:embed/>
                    <p:pic>
                      <p:nvPicPr>
                        <p:cNvPr id="768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6788" y="4000501"/>
                          <a:ext cx="285750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8" name="Прямая со стрелкой 57"/>
            <p:cNvCxnSpPr/>
            <p:nvPr/>
          </p:nvCxnSpPr>
          <p:spPr>
            <a:xfrm rot="5400000">
              <a:off x="6417473" y="3464719"/>
              <a:ext cx="3357584" cy="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 стрелкой 50"/>
            <p:cNvCxnSpPr/>
            <p:nvPr/>
          </p:nvCxnSpPr>
          <p:spPr>
            <a:xfrm rot="5400000">
              <a:off x="7993039" y="3704071"/>
              <a:ext cx="328223" cy="12176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/>
            <p:cNvCxnSpPr/>
            <p:nvPr/>
          </p:nvCxnSpPr>
          <p:spPr>
            <a:xfrm rot="5400000">
              <a:off x="8400000" y="4068000"/>
              <a:ext cx="357190" cy="1428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3202213-73DA-4EAC-9331-C6F8A5752F84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326997-A698-4B9B-9137-6CED86B44384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tuning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81688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34892" y="2080394"/>
            <a:ext cx="3857652" cy="3652862"/>
            <a:chOff x="6596066" y="1490650"/>
            <a:chExt cx="3857652" cy="3652862"/>
          </a:xfrm>
        </p:grpSpPr>
        <p:cxnSp>
          <p:nvCxnSpPr>
            <p:cNvPr id="33" name="Прямая со стрелкой 32"/>
            <p:cNvCxnSpPr/>
            <p:nvPr/>
          </p:nvCxnSpPr>
          <p:spPr>
            <a:xfrm>
              <a:off x="6738942" y="3960000"/>
              <a:ext cx="37147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rot="5400000" flipH="1" flipV="1">
              <a:off x="6733386" y="2851940"/>
              <a:ext cx="272416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rot="5400000" flipH="1" flipV="1">
              <a:off x="60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 rot="5400000" flipH="1" flipV="1">
              <a:off x="63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rot="5400000" flipH="1" flipV="1">
              <a:off x="709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 rot="5400000" flipH="1" flipV="1">
              <a:off x="745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rot="5400000" flipH="1" flipV="1">
              <a:off x="78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 rot="5400000" flipH="1" flipV="1">
              <a:off x="81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>
              <a:off x="6954942" y="36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6954942" y="324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>
              <a:off x="6954942" y="288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/>
            <p:nvPr/>
          </p:nvCxnSpPr>
          <p:spPr>
            <a:xfrm>
              <a:off x="6954942" y="252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6954942" y="216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/>
            <p:nvPr/>
          </p:nvCxnSpPr>
          <p:spPr>
            <a:xfrm>
              <a:off x="6954942" y="18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Блок-схема: узел 71"/>
            <p:cNvSpPr/>
            <p:nvPr/>
          </p:nvSpPr>
          <p:spPr>
            <a:xfrm>
              <a:off x="945358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Блок-схема: узел 74"/>
            <p:cNvSpPr/>
            <p:nvPr/>
          </p:nvSpPr>
          <p:spPr>
            <a:xfrm>
              <a:off x="909639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Блок-схема: узел 75"/>
            <p:cNvSpPr/>
            <p:nvPr/>
          </p:nvSpPr>
          <p:spPr>
            <a:xfrm>
              <a:off x="873920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Блок-схема: узел 70"/>
            <p:cNvSpPr/>
            <p:nvPr/>
          </p:nvSpPr>
          <p:spPr>
            <a:xfrm>
              <a:off x="731044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/>
            <p:cNvSpPr/>
            <p:nvPr/>
          </p:nvSpPr>
          <p:spPr>
            <a:xfrm>
              <a:off x="7596198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Блок-схема: узел 73"/>
            <p:cNvSpPr/>
            <p:nvPr/>
          </p:nvSpPr>
          <p:spPr>
            <a:xfrm>
              <a:off x="8096264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Блок-схема: узел 77"/>
            <p:cNvSpPr/>
            <p:nvPr/>
          </p:nvSpPr>
          <p:spPr>
            <a:xfrm>
              <a:off x="695325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Блок-схема: узел 78"/>
            <p:cNvSpPr/>
            <p:nvPr/>
          </p:nvSpPr>
          <p:spPr>
            <a:xfrm>
              <a:off x="659606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3" name="Прямая со стрелкой 52"/>
            <p:cNvCxnSpPr/>
            <p:nvPr/>
          </p:nvCxnSpPr>
          <p:spPr>
            <a:xfrm>
              <a:off x="8112000" y="3960000"/>
              <a:ext cx="576000" cy="1588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6803" name="Object 3"/>
            <p:cNvGraphicFramePr>
              <a:graphicFrameLocks noChangeAspect="1"/>
            </p:cNvGraphicFramePr>
            <p:nvPr/>
          </p:nvGraphicFramePr>
          <p:xfrm>
            <a:off x="8382000" y="4371976"/>
            <a:ext cx="28575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0440" imgH="228600" progId="Equation.3">
                    <p:embed/>
                  </p:oleObj>
                </mc:Choice>
                <mc:Fallback>
                  <p:oleObj name="Equation" r:id="rId2" imgW="190440" imgH="228600" progId="Equation.3">
                    <p:embed/>
                    <p:pic>
                      <p:nvPicPr>
                        <p:cNvPr id="768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0" y="4371976"/>
                          <a:ext cx="285750" cy="3540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8" name="Прямая со стрелкой 57"/>
            <p:cNvCxnSpPr/>
            <p:nvPr/>
          </p:nvCxnSpPr>
          <p:spPr>
            <a:xfrm rot="5400000">
              <a:off x="6417473" y="3464719"/>
              <a:ext cx="3357584" cy="2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/>
            <p:cNvCxnSpPr/>
            <p:nvPr/>
          </p:nvCxnSpPr>
          <p:spPr>
            <a:xfrm rot="5400000">
              <a:off x="8400000" y="4068000"/>
              <a:ext cx="357190" cy="142876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/>
            <p:cNvCxnSpPr/>
            <p:nvPr/>
          </p:nvCxnSpPr>
          <p:spPr>
            <a:xfrm>
              <a:off x="8112000" y="3960000"/>
              <a:ext cx="428628" cy="3571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/>
            <p:nvPr/>
          </p:nvCxnSpPr>
          <p:spPr>
            <a:xfrm rot="5400000">
              <a:off x="6774662" y="1964520"/>
              <a:ext cx="3571898" cy="27860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571490-2BC7-4899-B43D-492392129DA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164C54-A2D1-4267-8180-73678266D495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tuning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89649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34892" y="2080396"/>
            <a:ext cx="3857652" cy="3652860"/>
            <a:chOff x="6596066" y="1490650"/>
            <a:chExt cx="3857652" cy="3652860"/>
          </a:xfrm>
        </p:grpSpPr>
        <p:cxnSp>
          <p:nvCxnSpPr>
            <p:cNvPr id="33" name="Прямая со стрелкой 32"/>
            <p:cNvCxnSpPr/>
            <p:nvPr/>
          </p:nvCxnSpPr>
          <p:spPr>
            <a:xfrm>
              <a:off x="6738942" y="3960000"/>
              <a:ext cx="371477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rot="5400000" flipH="1" flipV="1">
              <a:off x="6733386" y="2851940"/>
              <a:ext cx="272416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/>
            <p:cNvCxnSpPr/>
            <p:nvPr/>
          </p:nvCxnSpPr>
          <p:spPr>
            <a:xfrm rot="5400000" flipH="1" flipV="1">
              <a:off x="60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 rot="5400000" flipH="1" flipV="1">
              <a:off x="63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rot="5400000" flipH="1" flipV="1">
              <a:off x="709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 rot="5400000" flipH="1" flipV="1">
              <a:off x="745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/>
            <p:nvPr/>
          </p:nvCxnSpPr>
          <p:spPr>
            <a:xfrm rot="5400000" flipH="1" flipV="1">
              <a:off x="781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 rot="5400000" flipH="1" flipV="1">
              <a:off x="8178942" y="2880000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/>
            <p:nvPr/>
          </p:nvCxnSpPr>
          <p:spPr>
            <a:xfrm>
              <a:off x="6954942" y="36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/>
            <p:nvPr/>
          </p:nvCxnSpPr>
          <p:spPr>
            <a:xfrm>
              <a:off x="6954942" y="324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/>
            <p:nvPr/>
          </p:nvCxnSpPr>
          <p:spPr>
            <a:xfrm>
              <a:off x="6954942" y="288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/>
            <p:cNvCxnSpPr/>
            <p:nvPr/>
          </p:nvCxnSpPr>
          <p:spPr>
            <a:xfrm>
              <a:off x="6954942" y="252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/>
            <p:cNvCxnSpPr/>
            <p:nvPr/>
          </p:nvCxnSpPr>
          <p:spPr>
            <a:xfrm>
              <a:off x="6954942" y="216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 стрелкой 49"/>
            <p:cNvCxnSpPr/>
            <p:nvPr/>
          </p:nvCxnSpPr>
          <p:spPr>
            <a:xfrm>
              <a:off x="6954942" y="1800000"/>
              <a:ext cx="2818706" cy="158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Блок-схема: узел 71"/>
            <p:cNvSpPr/>
            <p:nvPr/>
          </p:nvSpPr>
          <p:spPr>
            <a:xfrm>
              <a:off x="945358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Блок-схема: узел 74"/>
            <p:cNvSpPr/>
            <p:nvPr/>
          </p:nvSpPr>
          <p:spPr>
            <a:xfrm>
              <a:off x="909639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Блок-схема: узел 75"/>
            <p:cNvSpPr/>
            <p:nvPr/>
          </p:nvSpPr>
          <p:spPr>
            <a:xfrm>
              <a:off x="8739206" y="3500438"/>
              <a:ext cx="214314" cy="214314"/>
            </a:xfrm>
            <a:prstGeom prst="flowChartConnector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Блок-схема: узел 70"/>
            <p:cNvSpPr/>
            <p:nvPr/>
          </p:nvSpPr>
          <p:spPr>
            <a:xfrm>
              <a:off x="731044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/>
            <p:cNvSpPr/>
            <p:nvPr/>
          </p:nvSpPr>
          <p:spPr>
            <a:xfrm>
              <a:off x="7596198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Блок-схема: узел 73"/>
            <p:cNvSpPr/>
            <p:nvPr/>
          </p:nvSpPr>
          <p:spPr>
            <a:xfrm>
              <a:off x="8096264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Блок-схема: узел 77"/>
            <p:cNvSpPr/>
            <p:nvPr/>
          </p:nvSpPr>
          <p:spPr>
            <a:xfrm>
              <a:off x="695325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Блок-схема: узел 78"/>
            <p:cNvSpPr/>
            <p:nvPr/>
          </p:nvSpPr>
          <p:spPr>
            <a:xfrm>
              <a:off x="6596066" y="3500438"/>
              <a:ext cx="214314" cy="214314"/>
            </a:xfrm>
            <a:prstGeom prst="flowChartConnector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C00000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76803" name="Object 3"/>
            <p:cNvGraphicFramePr>
              <a:graphicFrameLocks noChangeAspect="1"/>
            </p:cNvGraphicFramePr>
            <p:nvPr/>
          </p:nvGraphicFramePr>
          <p:xfrm>
            <a:off x="8382000" y="4371976"/>
            <a:ext cx="285750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90440" imgH="228600" progId="Equation.3">
                    <p:embed/>
                  </p:oleObj>
                </mc:Choice>
                <mc:Fallback>
                  <p:oleObj name="Equation" r:id="rId2" imgW="190440" imgH="228600" progId="Equation.3">
                    <p:embed/>
                    <p:pic>
                      <p:nvPicPr>
                        <p:cNvPr id="768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0" y="4371976"/>
                          <a:ext cx="285750" cy="3540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4" name="Прямая со стрелкой 53"/>
            <p:cNvCxnSpPr/>
            <p:nvPr/>
          </p:nvCxnSpPr>
          <p:spPr>
            <a:xfrm>
              <a:off x="8112000" y="3960000"/>
              <a:ext cx="428628" cy="3571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/>
            <p:nvPr/>
          </p:nvCxnSpPr>
          <p:spPr>
            <a:xfrm rot="5400000">
              <a:off x="6774662" y="1964520"/>
              <a:ext cx="3571898" cy="27860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0E8FA92-D8BE-4167-A52D-E58077A4FEF6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FC39BD-91D4-4CF1-81B8-10F7BBE03991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tuning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49904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863751" y="5156633"/>
            <a:ext cx="4106651" cy="111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/>
        </p:nvGraphicFramePr>
        <p:xfrm>
          <a:off x="4007768" y="2204864"/>
          <a:ext cx="1731739" cy="10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8975" imgH="444307" progId="Equation.3">
                  <p:embed/>
                </p:oleObj>
              </mc:Choice>
              <mc:Fallback>
                <p:oleObj name="Equation" r:id="rId2" imgW="748975" imgH="444307" progId="Equation.3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7768" y="2204864"/>
                        <a:ext cx="1731739" cy="10283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/>
        </p:nvGraphicFramePr>
        <p:xfrm>
          <a:off x="6532816" y="2204864"/>
          <a:ext cx="990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5085" imgH="279279" progId="Equation.3">
                  <p:embed/>
                </p:oleObj>
              </mc:Choice>
              <mc:Fallback>
                <p:oleObj name="Equation" r:id="rId4" imgW="495085" imgH="279279" progId="Equation.3">
                  <p:embed/>
                  <p:pic>
                    <p:nvPicPr>
                      <p:cNvPr id="1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816" y="2204864"/>
                        <a:ext cx="9906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/>
        </p:nvGraphicFramePr>
        <p:xfrm>
          <a:off x="3863752" y="3482503"/>
          <a:ext cx="4106650" cy="119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39900" imgH="508000" progId="Equation.3">
                  <p:embed/>
                </p:oleObj>
              </mc:Choice>
              <mc:Fallback>
                <p:oleObj name="Equation" r:id="rId6" imgW="1739900" imgH="508000" progId="Equation.3">
                  <p:embed/>
                  <p:pic>
                    <p:nvPicPr>
                      <p:cNvPr id="2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752" y="3482503"/>
                        <a:ext cx="4106650" cy="11995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/>
        </p:nvGraphicFramePr>
        <p:xfrm>
          <a:off x="5257785" y="5065763"/>
          <a:ext cx="1318583" cy="120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57200" imgH="419040" progId="Equation.3">
                  <p:embed/>
                </p:oleObj>
              </mc:Choice>
              <mc:Fallback>
                <p:oleObj name="Equation" r:id="rId8" imgW="457200" imgH="41904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785" y="5065763"/>
                        <a:ext cx="1318583" cy="12087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632F50-7A7A-46CF-8204-5EB871E1E417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006B-9B07-4C8D-A415-C23B14C718BA}"/>
              </a:ext>
            </a:extLst>
          </p:cNvPr>
          <p:cNvSpPr txBox="1"/>
          <p:nvPr/>
        </p:nvSpPr>
        <p:spPr>
          <a:xfrm>
            <a:off x="496688" y="1135665"/>
            <a:ext cx="624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Perceptron: </a:t>
            </a:r>
            <a:r>
              <a:rPr lang="en-US" sz="3200" dirty="0"/>
              <a:t>convergence</a:t>
            </a:r>
            <a:r>
              <a:rPr lang="en-US" sz="3200" b="1" dirty="0"/>
              <a:t> 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404925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ct 11"/>
          <p:cNvGraphicFramePr>
            <a:graphicFrameLocks noChangeAspect="1"/>
          </p:cNvGraphicFramePr>
          <p:nvPr/>
        </p:nvGraphicFramePr>
        <p:xfrm>
          <a:off x="1823340" y="3122476"/>
          <a:ext cx="3062295" cy="743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080" imgH="203040" progId="Equation.3">
                  <p:embed/>
                </p:oleObj>
              </mc:Choice>
              <mc:Fallback>
                <p:oleObj name="Equation" r:id="rId2" imgW="838080" imgH="203040" progId="Equation.3">
                  <p:embed/>
                  <p:pic>
                    <p:nvPicPr>
                      <p:cNvPr id="3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340" y="3122476"/>
                        <a:ext cx="3062295" cy="7430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1"/>
          <p:cNvGraphicFramePr>
            <a:graphicFrameLocks noChangeAspect="1"/>
          </p:cNvGraphicFramePr>
          <p:nvPr/>
        </p:nvGraphicFramePr>
        <p:xfrm>
          <a:off x="3726356" y="3118486"/>
          <a:ext cx="504056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26720" progId="Equation.3">
                  <p:embed/>
                </p:oleObj>
              </mc:Choice>
              <mc:Fallback>
                <p:oleObj name="Equation" r:id="rId4" imgW="126720" imgH="126720" progId="Equation.3">
                  <p:embed/>
                  <p:pic>
                    <p:nvPicPr>
                      <p:cNvPr id="3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356" y="3118486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11"/>
          <p:cNvGraphicFramePr>
            <a:graphicFrameLocks noChangeAspect="1"/>
          </p:cNvGraphicFramePr>
          <p:nvPr/>
        </p:nvGraphicFramePr>
        <p:xfrm>
          <a:off x="3726356" y="3366682"/>
          <a:ext cx="504056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720" imgH="126720" progId="Equation.3">
                  <p:embed/>
                </p:oleObj>
              </mc:Choice>
              <mc:Fallback>
                <p:oleObj name="Equation" r:id="rId6" imgW="126720" imgH="126720" progId="Equation.3">
                  <p:embed/>
                  <p:pic>
                    <p:nvPicPr>
                      <p:cNvPr id="3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356" y="3366682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703512" y="5144294"/>
            <a:ext cx="224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line in</a:t>
            </a:r>
            <a:r>
              <a:rPr lang="ru-RU" sz="3200" dirty="0"/>
              <a:t> </a:t>
            </a:r>
            <a:r>
              <a:rPr lang="en-US" sz="3200" dirty="0"/>
              <a:t>R</a:t>
            </a:r>
            <a:endParaRPr lang="ru-RU" sz="32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311063" y="4022276"/>
            <a:ext cx="436001" cy="879006"/>
          </a:xfrm>
          <a:prstGeom prst="line">
            <a:avLst/>
          </a:prstGeom>
          <a:ln>
            <a:solidFill>
              <a:srgbClr val="2C2C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311063" y="5144294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  <a:endParaRPr lang="en-US" dirty="0"/>
          </a:p>
        </p:txBody>
      </p:sp>
      <p:cxnSp>
        <p:nvCxnSpPr>
          <p:cNvPr id="44" name="Прямая со стрелкой 19"/>
          <p:cNvCxnSpPr/>
          <p:nvPr/>
        </p:nvCxnSpPr>
        <p:spPr>
          <a:xfrm>
            <a:off x="7809823" y="4836988"/>
            <a:ext cx="3714776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20"/>
          <p:cNvCxnSpPr/>
          <p:nvPr/>
        </p:nvCxnSpPr>
        <p:spPr>
          <a:xfrm rot="5400000" flipH="1" flipV="1">
            <a:off x="6662847" y="3912262"/>
            <a:ext cx="272416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Блок-схема: узел 21"/>
          <p:cNvSpPr/>
          <p:nvPr/>
        </p:nvSpPr>
        <p:spPr>
          <a:xfrm>
            <a:off x="8667079" y="2550972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Блок-схема: узел 22"/>
          <p:cNvSpPr/>
          <p:nvPr/>
        </p:nvSpPr>
        <p:spPr>
          <a:xfrm>
            <a:off x="9354122" y="2318452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Блок-схема: узел 24"/>
          <p:cNvSpPr/>
          <p:nvPr/>
        </p:nvSpPr>
        <p:spPr>
          <a:xfrm>
            <a:off x="8934541" y="3282865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Блок-схема: узел 25"/>
          <p:cNvSpPr/>
          <p:nvPr/>
        </p:nvSpPr>
        <p:spPr>
          <a:xfrm>
            <a:off x="8524203" y="2979600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Блок-схема: узел 26"/>
          <p:cNvSpPr/>
          <p:nvPr/>
        </p:nvSpPr>
        <p:spPr>
          <a:xfrm>
            <a:off x="9310021" y="2908162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Блок-схема: узел 27"/>
          <p:cNvSpPr/>
          <p:nvPr/>
        </p:nvSpPr>
        <p:spPr>
          <a:xfrm>
            <a:off x="10274434" y="3532123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Блок-схема: узел 28"/>
          <p:cNvSpPr/>
          <p:nvPr/>
        </p:nvSpPr>
        <p:spPr>
          <a:xfrm>
            <a:off x="9738649" y="3390022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Блок-схема: узел 29"/>
          <p:cNvSpPr/>
          <p:nvPr/>
        </p:nvSpPr>
        <p:spPr>
          <a:xfrm>
            <a:off x="9952963" y="4122608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Блок-схема: узел 30"/>
          <p:cNvSpPr/>
          <p:nvPr/>
        </p:nvSpPr>
        <p:spPr>
          <a:xfrm>
            <a:off x="10738781" y="3265352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Блок-схема: узел 31"/>
          <p:cNvSpPr/>
          <p:nvPr/>
        </p:nvSpPr>
        <p:spPr>
          <a:xfrm>
            <a:off x="10667343" y="4122608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Блок-схема: узел 32"/>
          <p:cNvSpPr/>
          <p:nvPr/>
        </p:nvSpPr>
        <p:spPr>
          <a:xfrm>
            <a:off x="11167409" y="3908294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Блок-схема: узел 33"/>
          <p:cNvSpPr/>
          <p:nvPr/>
        </p:nvSpPr>
        <p:spPr>
          <a:xfrm>
            <a:off x="10167277" y="2908162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9" name="Object 11"/>
          <p:cNvGraphicFramePr>
            <a:graphicFrameLocks noChangeAspect="1"/>
          </p:cNvGraphicFramePr>
          <p:nvPr/>
        </p:nvGraphicFramePr>
        <p:xfrm>
          <a:off x="10915650" y="4867275"/>
          <a:ext cx="503238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39680" progId="Equation.3">
                  <p:embed/>
                </p:oleObj>
              </mc:Choice>
              <mc:Fallback>
                <p:oleObj name="Equation" r:id="rId8" imgW="126720" imgH="139680" progId="Equation.3">
                  <p:embed/>
                  <p:pic>
                    <p:nvPicPr>
                      <p:cNvPr id="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15650" y="4867275"/>
                        <a:ext cx="503238" cy="554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1"/>
          <p:cNvGraphicFramePr>
            <a:graphicFrameLocks noChangeAspect="1"/>
          </p:cNvGraphicFramePr>
          <p:nvPr/>
        </p:nvGraphicFramePr>
        <p:xfrm>
          <a:off x="7462838" y="2214563"/>
          <a:ext cx="55245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680" imgH="164880" progId="Equation.3">
                  <p:embed/>
                </p:oleObj>
              </mc:Choice>
              <mc:Fallback>
                <p:oleObj name="Equation" r:id="rId10" imgW="139680" imgH="164880" progId="Equation.3">
                  <p:embed/>
                  <p:pic>
                    <p:nvPicPr>
                      <p:cNvPr id="6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838" y="2214563"/>
                        <a:ext cx="552450" cy="655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Блок-схема: узел 26"/>
          <p:cNvSpPr/>
          <p:nvPr/>
        </p:nvSpPr>
        <p:spPr>
          <a:xfrm>
            <a:off x="9221517" y="3781755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Блок-схема: узел 26"/>
          <p:cNvSpPr/>
          <p:nvPr/>
        </p:nvSpPr>
        <p:spPr>
          <a:xfrm>
            <a:off x="10060120" y="2311489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Блок-схема: узел 26"/>
          <p:cNvSpPr/>
          <p:nvPr/>
        </p:nvSpPr>
        <p:spPr>
          <a:xfrm>
            <a:off x="10685431" y="2571559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Блок-схема: узел 26"/>
          <p:cNvSpPr/>
          <p:nvPr/>
        </p:nvSpPr>
        <p:spPr>
          <a:xfrm>
            <a:off x="9487126" y="4210980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Блок-схема: узел 26"/>
          <p:cNvSpPr/>
          <p:nvPr/>
        </p:nvSpPr>
        <p:spPr>
          <a:xfrm>
            <a:off x="11060252" y="2891849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7" name="Прямая соединительная линия 38"/>
          <p:cNvCxnSpPr/>
          <p:nvPr/>
        </p:nvCxnSpPr>
        <p:spPr>
          <a:xfrm rot="19320000">
            <a:off x="7871619" y="3335020"/>
            <a:ext cx="3786214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DDD3CC1-C5E0-468B-B0DA-11EA61992B08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730782-6C0E-4CF9-AC33-F720C5099D60}"/>
              </a:ext>
            </a:extLst>
          </p:cNvPr>
          <p:cNvSpPr txBox="1"/>
          <p:nvPr/>
        </p:nvSpPr>
        <p:spPr>
          <a:xfrm>
            <a:off x="496688" y="1135665"/>
            <a:ext cx="7774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Transformation of the feature space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80566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Прямая со стрелкой 19"/>
          <p:cNvCxnSpPr/>
          <p:nvPr/>
        </p:nvCxnSpPr>
        <p:spPr>
          <a:xfrm>
            <a:off x="7809823" y="4836988"/>
            <a:ext cx="3714776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20"/>
          <p:cNvCxnSpPr/>
          <p:nvPr/>
        </p:nvCxnSpPr>
        <p:spPr>
          <a:xfrm rot="5400000" flipH="1" flipV="1">
            <a:off x="6662847" y="3912262"/>
            <a:ext cx="272416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Блок-схема: узел 21"/>
          <p:cNvSpPr/>
          <p:nvPr/>
        </p:nvSpPr>
        <p:spPr>
          <a:xfrm>
            <a:off x="8667079" y="2550972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22"/>
          <p:cNvSpPr/>
          <p:nvPr/>
        </p:nvSpPr>
        <p:spPr>
          <a:xfrm>
            <a:off x="9354122" y="2318452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24"/>
          <p:cNvSpPr/>
          <p:nvPr/>
        </p:nvSpPr>
        <p:spPr>
          <a:xfrm>
            <a:off x="8934541" y="3282865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Блок-схема: узел 25"/>
          <p:cNvSpPr/>
          <p:nvPr/>
        </p:nvSpPr>
        <p:spPr>
          <a:xfrm>
            <a:off x="8524203" y="2979600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узел 26"/>
          <p:cNvSpPr/>
          <p:nvPr/>
        </p:nvSpPr>
        <p:spPr>
          <a:xfrm>
            <a:off x="9310021" y="2908162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7"/>
          <p:cNvSpPr/>
          <p:nvPr/>
        </p:nvSpPr>
        <p:spPr>
          <a:xfrm>
            <a:off x="10274434" y="3532123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Блок-схема: узел 28"/>
          <p:cNvSpPr/>
          <p:nvPr/>
        </p:nvSpPr>
        <p:spPr>
          <a:xfrm>
            <a:off x="9738649" y="3390022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Блок-схема: узел 29"/>
          <p:cNvSpPr/>
          <p:nvPr/>
        </p:nvSpPr>
        <p:spPr>
          <a:xfrm>
            <a:off x="9952963" y="4122608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Блок-схема: узел 30"/>
          <p:cNvSpPr/>
          <p:nvPr/>
        </p:nvSpPr>
        <p:spPr>
          <a:xfrm>
            <a:off x="10738781" y="3265352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Блок-схема: узел 31"/>
          <p:cNvSpPr/>
          <p:nvPr/>
        </p:nvSpPr>
        <p:spPr>
          <a:xfrm>
            <a:off x="10667343" y="4122608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Блок-схема: узел 32"/>
          <p:cNvSpPr/>
          <p:nvPr/>
        </p:nvSpPr>
        <p:spPr>
          <a:xfrm>
            <a:off x="11167409" y="3908294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Блок-схема: узел 33"/>
          <p:cNvSpPr/>
          <p:nvPr/>
        </p:nvSpPr>
        <p:spPr>
          <a:xfrm>
            <a:off x="10167277" y="2908162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6" name="Object 11"/>
          <p:cNvGraphicFramePr>
            <a:graphicFrameLocks noChangeAspect="1"/>
          </p:cNvGraphicFramePr>
          <p:nvPr/>
        </p:nvGraphicFramePr>
        <p:xfrm>
          <a:off x="479376" y="3108381"/>
          <a:ext cx="6473140" cy="74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93680" imgH="228600" progId="Equation.3">
                  <p:embed/>
                </p:oleObj>
              </mc:Choice>
              <mc:Fallback>
                <p:oleObj name="Equation" r:id="rId2" imgW="1993680" imgH="228600" progId="Equation.3">
                  <p:embed/>
                  <p:pic>
                    <p:nvPicPr>
                      <p:cNvPr id="3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376" y="3108381"/>
                        <a:ext cx="6473140" cy="742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930699" y="3180804"/>
            <a:ext cx="504056" cy="752252"/>
            <a:chOff x="3726356" y="3118486"/>
            <a:chExt cx="504056" cy="752252"/>
          </a:xfrm>
        </p:grpSpPr>
        <p:graphicFrame>
          <p:nvGraphicFramePr>
            <p:cNvPr id="37" name="Object 11"/>
            <p:cNvGraphicFramePr>
              <a:graphicFrameLocks noChangeAspect="1"/>
            </p:cNvGraphicFramePr>
            <p:nvPr/>
          </p:nvGraphicFramePr>
          <p:xfrm>
            <a:off x="3726356" y="3118486"/>
            <a:ext cx="504056" cy="5040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6720" imgH="126720" progId="Equation.3">
                    <p:embed/>
                  </p:oleObj>
                </mc:Choice>
                <mc:Fallback>
                  <p:oleObj name="Equation" r:id="rId4" imgW="126720" imgH="126720" progId="Equation.3">
                    <p:embed/>
                    <p:pic>
                      <p:nvPicPr>
                        <p:cNvPr id="3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6356" y="3118486"/>
                          <a:ext cx="504056" cy="50405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11"/>
            <p:cNvGraphicFramePr>
              <a:graphicFrameLocks noChangeAspect="1"/>
            </p:cNvGraphicFramePr>
            <p:nvPr/>
          </p:nvGraphicFramePr>
          <p:xfrm>
            <a:off x="3726356" y="3366682"/>
            <a:ext cx="504056" cy="5040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6720" imgH="126720" progId="Equation.3">
                    <p:embed/>
                  </p:oleObj>
                </mc:Choice>
                <mc:Fallback>
                  <p:oleObj name="Equation" r:id="rId6" imgW="126720" imgH="126720" progId="Equation.3">
                    <p:embed/>
                    <p:pic>
                      <p:nvPicPr>
                        <p:cNvPr id="3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6356" y="3366682"/>
                          <a:ext cx="504056" cy="50405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11"/>
          <p:cNvGraphicFramePr>
            <a:graphicFrameLocks noChangeAspect="1"/>
          </p:cNvGraphicFramePr>
          <p:nvPr/>
        </p:nvGraphicFramePr>
        <p:xfrm>
          <a:off x="10915650" y="4867275"/>
          <a:ext cx="503238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39680" progId="Equation.3">
                  <p:embed/>
                </p:oleObj>
              </mc:Choice>
              <mc:Fallback>
                <p:oleObj name="Equation" r:id="rId8" imgW="126720" imgH="139680" progId="Equation.3">
                  <p:embed/>
                  <p:pic>
                    <p:nvPicPr>
                      <p:cNvPr id="2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15650" y="4867275"/>
                        <a:ext cx="503238" cy="554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1"/>
          <p:cNvGraphicFramePr>
            <a:graphicFrameLocks noChangeAspect="1"/>
          </p:cNvGraphicFramePr>
          <p:nvPr/>
        </p:nvGraphicFramePr>
        <p:xfrm>
          <a:off x="7462838" y="2214563"/>
          <a:ext cx="55245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9680" imgH="164880" progId="Equation.3">
                  <p:embed/>
                </p:oleObj>
              </mc:Choice>
              <mc:Fallback>
                <p:oleObj name="Equation" r:id="rId10" imgW="139680" imgH="164880" progId="Equation.3">
                  <p:embed/>
                  <p:pic>
                    <p:nvPicPr>
                      <p:cNvPr id="2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2838" y="2214563"/>
                        <a:ext cx="552450" cy="655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135560" y="5144294"/>
            <a:ext cx="4525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hyperplane</a:t>
            </a:r>
            <a:r>
              <a:rPr lang="ru-RU" sz="3200" dirty="0"/>
              <a:t> </a:t>
            </a:r>
            <a:r>
              <a:rPr lang="en-US" sz="3200" dirty="0"/>
              <a:t>in</a:t>
            </a:r>
            <a:r>
              <a:rPr lang="ru-RU" sz="3200" dirty="0"/>
              <a:t> </a:t>
            </a:r>
            <a:r>
              <a:rPr lang="en-US" sz="3200" dirty="0"/>
              <a:t>R</a:t>
            </a:r>
            <a:endParaRPr lang="ru-RU" sz="3200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015880" y="3933056"/>
            <a:ext cx="870391" cy="1100288"/>
          </a:xfrm>
          <a:prstGeom prst="line">
            <a:avLst/>
          </a:prstGeom>
          <a:ln>
            <a:solidFill>
              <a:srgbClr val="2C2C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706180" y="50851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5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42587" y="5840019"/>
            <a:ext cx="587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elliptic curve in R</a:t>
            </a:r>
            <a:endParaRPr lang="ru-RU" sz="3200" dirty="0"/>
          </a:p>
        </p:txBody>
      </p:sp>
      <p:sp>
        <p:nvSpPr>
          <p:cNvPr id="39" name="Rectangle 38"/>
          <p:cNvSpPr/>
          <p:nvPr/>
        </p:nvSpPr>
        <p:spPr>
          <a:xfrm>
            <a:off x="6096000" y="572396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2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753720" y="4061134"/>
            <a:ext cx="193974" cy="1696335"/>
          </a:xfrm>
          <a:prstGeom prst="line">
            <a:avLst/>
          </a:prstGeom>
          <a:ln>
            <a:solidFill>
              <a:srgbClr val="2C2C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Блок-схема: узел 26"/>
          <p:cNvSpPr/>
          <p:nvPr/>
        </p:nvSpPr>
        <p:spPr>
          <a:xfrm>
            <a:off x="9221517" y="3781755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Блок-схема: узел 26"/>
          <p:cNvSpPr/>
          <p:nvPr/>
        </p:nvSpPr>
        <p:spPr>
          <a:xfrm>
            <a:off x="10060120" y="2311489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Блок-схема: узел 26"/>
          <p:cNvSpPr/>
          <p:nvPr/>
        </p:nvSpPr>
        <p:spPr>
          <a:xfrm>
            <a:off x="10685431" y="2571559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Блок-схема: узел 26"/>
          <p:cNvSpPr/>
          <p:nvPr/>
        </p:nvSpPr>
        <p:spPr>
          <a:xfrm>
            <a:off x="9487126" y="4210980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Блок-схема: узел 26"/>
          <p:cNvSpPr/>
          <p:nvPr/>
        </p:nvSpPr>
        <p:spPr>
          <a:xfrm>
            <a:off x="11060252" y="2891849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val 5"/>
          <p:cNvSpPr/>
          <p:nvPr/>
        </p:nvSpPr>
        <p:spPr>
          <a:xfrm rot="19116300">
            <a:off x="9733435" y="2717145"/>
            <a:ext cx="1574098" cy="2143202"/>
          </a:xfrm>
          <a:prstGeom prst="ellips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456FC7-D24B-43E7-9AE1-6968FC6DB071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779E09-56CA-401A-8356-17509AD3652C}"/>
              </a:ext>
            </a:extLst>
          </p:cNvPr>
          <p:cNvSpPr txBox="1"/>
          <p:nvPr/>
        </p:nvSpPr>
        <p:spPr>
          <a:xfrm>
            <a:off x="496688" y="1135665"/>
            <a:ext cx="7774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Transformation of the feature space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00210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7C63870-EA12-4E61-866C-C01AB383D6A3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Supervised Learning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A83D-3E50-47FD-9C5A-64CB6B6F01EE}"/>
              </a:ext>
            </a:extLst>
          </p:cNvPr>
          <p:cNvSpPr txBox="1"/>
          <p:nvPr/>
        </p:nvSpPr>
        <p:spPr>
          <a:xfrm>
            <a:off x="496688" y="1135665"/>
            <a:ext cx="257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327BA-264C-4020-AE00-88427091B45D}"/>
              </a:ext>
            </a:extLst>
          </p:cNvPr>
          <p:cNvSpPr txBox="1"/>
          <p:nvPr/>
        </p:nvSpPr>
        <p:spPr>
          <a:xfrm>
            <a:off x="479376" y="2090172"/>
            <a:ext cx="5904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Naive Bayesian classifier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Gaussian classifier 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E5110421-9444-463D-8A0B-14E6E10B5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871" y="1576117"/>
            <a:ext cx="7012458" cy="342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969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Object 11"/>
          <p:cNvGraphicFramePr>
            <a:graphicFrameLocks noChangeAspect="1"/>
          </p:cNvGraphicFramePr>
          <p:nvPr/>
        </p:nvGraphicFramePr>
        <p:xfrm>
          <a:off x="723380" y="4660900"/>
          <a:ext cx="1700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50680" imgH="215640" progId="Equation.3">
                  <p:embed/>
                </p:oleObj>
              </mc:Choice>
              <mc:Fallback>
                <p:oleObj name="Equation" r:id="rId2" imgW="850680" imgH="215640" progId="Equation.3">
                  <p:embed/>
                  <p:pic>
                    <p:nvPicPr>
                      <p:cNvPr id="8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380" y="4660900"/>
                        <a:ext cx="170021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20"/>
          <p:cNvGraphicFramePr>
            <a:graphicFrameLocks noChangeAspect="1"/>
          </p:cNvGraphicFramePr>
          <p:nvPr/>
        </p:nvGraphicFramePr>
        <p:xfrm>
          <a:off x="695400" y="2132856"/>
          <a:ext cx="4081462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440" imgH="914400" progId="Equation.3">
                  <p:embed/>
                </p:oleObj>
              </mc:Choice>
              <mc:Fallback>
                <p:oleObj name="Equation" r:id="rId4" imgW="2044440" imgH="914400" progId="Equation.3">
                  <p:embed/>
                  <p:pic>
                    <p:nvPicPr>
                      <p:cNvPr id="73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00" y="2132856"/>
                        <a:ext cx="4081462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1552656" y="2406448"/>
            <a:ext cx="35719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552656" y="3263704"/>
            <a:ext cx="357190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247804" y="5527459"/>
            <a:ext cx="2179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Separate by the widest band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rot="5400000" flipH="1" flipV="1">
            <a:off x="627606" y="5806791"/>
            <a:ext cx="85725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73678" y="4653136"/>
            <a:ext cx="785818" cy="43088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sz="2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8B566-BEFF-4EB7-92F2-1B446EC665F1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A1BF99-6236-409E-AE40-2E1864AFB2C3}"/>
              </a:ext>
            </a:extLst>
          </p:cNvPr>
          <p:cNvSpPr txBox="1"/>
          <p:nvPr/>
        </p:nvSpPr>
        <p:spPr>
          <a:xfrm>
            <a:off x="496688" y="1135665"/>
            <a:ext cx="7774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SVM</a:t>
            </a:r>
            <a:r>
              <a:rPr lang="ru-RU" sz="3200" b="1" dirty="0"/>
              <a:t>:</a:t>
            </a:r>
            <a:r>
              <a:rPr lang="en-US" sz="3200" b="1" dirty="0"/>
              <a:t> support vector machine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08615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20"/>
          <p:cNvGraphicFramePr>
            <a:graphicFrameLocks noChangeAspect="1"/>
          </p:cNvGraphicFramePr>
          <p:nvPr/>
        </p:nvGraphicFramePr>
        <p:xfrm>
          <a:off x="695400" y="2132856"/>
          <a:ext cx="496887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89040" imgH="914400" progId="Equation.3">
                  <p:embed/>
                </p:oleObj>
              </mc:Choice>
              <mc:Fallback>
                <p:oleObj name="Equation" r:id="rId2" imgW="2489040" imgH="914400" progId="Equation.3">
                  <p:embed/>
                  <p:pic>
                    <p:nvPicPr>
                      <p:cNvPr id="1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00" y="2132856"/>
                        <a:ext cx="4968875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552656" y="2406461"/>
            <a:ext cx="35719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552656" y="3263717"/>
            <a:ext cx="357190" cy="369332"/>
          </a:xfrm>
          <a:prstGeom prst="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graphicFrame>
        <p:nvGraphicFramePr>
          <p:cNvPr id="35" name="Object 11"/>
          <p:cNvGraphicFramePr>
            <a:graphicFrameLocks noChangeAspect="1"/>
          </p:cNvGraphicFramePr>
          <p:nvPr/>
        </p:nvGraphicFramePr>
        <p:xfrm>
          <a:off x="739881" y="4418869"/>
          <a:ext cx="372903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66600" imgH="457200" progId="Equation.3">
                  <p:embed/>
                </p:oleObj>
              </mc:Choice>
              <mc:Fallback>
                <p:oleObj name="Equation" r:id="rId4" imgW="1866600" imgH="457200" progId="Equation.3">
                  <p:embed/>
                  <p:pic>
                    <p:nvPicPr>
                      <p:cNvPr id="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881" y="4418869"/>
                        <a:ext cx="3729037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767366" y="2418608"/>
            <a:ext cx="714380" cy="36933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81680" y="3275864"/>
            <a:ext cx="714380" cy="36933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481746" y="2418608"/>
            <a:ext cx="714380" cy="214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517465" y="2740079"/>
            <a:ext cx="928694" cy="4286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96126" y="220429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penalty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65475" y="2902549"/>
            <a:ext cx="4187043" cy="3438553"/>
            <a:chOff x="5152355" y="3694963"/>
            <a:chExt cx="4187043" cy="3438553"/>
          </a:xfrm>
        </p:grpSpPr>
        <p:sp>
          <p:nvSpPr>
            <p:cNvPr id="13" name="Rectangle 12"/>
            <p:cNvSpPr/>
            <p:nvPr/>
          </p:nvSpPr>
          <p:spPr>
            <a:xfrm rot="19320000">
              <a:off x="5362634" y="5066111"/>
              <a:ext cx="3501109" cy="4286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" name="Прямая со стрелкой 19"/>
            <p:cNvCxnSpPr/>
            <p:nvPr/>
          </p:nvCxnSpPr>
          <p:spPr>
            <a:xfrm>
              <a:off x="5624622" y="6695364"/>
              <a:ext cx="3714776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Блок-схема: узел 21"/>
            <p:cNvSpPr/>
            <p:nvPr/>
          </p:nvSpPr>
          <p:spPr>
            <a:xfrm>
              <a:off x="6481878" y="4409348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Блок-схема: узел 22"/>
            <p:cNvSpPr/>
            <p:nvPr/>
          </p:nvSpPr>
          <p:spPr>
            <a:xfrm>
              <a:off x="6981944" y="4409348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Блок-схема: узел 24"/>
            <p:cNvSpPr/>
            <p:nvPr/>
          </p:nvSpPr>
          <p:spPr>
            <a:xfrm>
              <a:off x="6696192" y="4909414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Блок-схема: узел 25"/>
            <p:cNvSpPr/>
            <p:nvPr/>
          </p:nvSpPr>
          <p:spPr>
            <a:xfrm>
              <a:off x="6339002" y="3694963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Блок-схема: узел 27"/>
            <p:cNvSpPr/>
            <p:nvPr/>
          </p:nvSpPr>
          <p:spPr>
            <a:xfrm>
              <a:off x="8053514" y="5338042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Блок-схема: узел 28"/>
            <p:cNvSpPr/>
            <p:nvPr/>
          </p:nvSpPr>
          <p:spPr>
            <a:xfrm>
              <a:off x="7553448" y="5552356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Блок-схема: узел 29"/>
            <p:cNvSpPr/>
            <p:nvPr/>
          </p:nvSpPr>
          <p:spPr>
            <a:xfrm>
              <a:off x="7767762" y="5980984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Блок-схема: узел 30"/>
            <p:cNvSpPr/>
            <p:nvPr/>
          </p:nvSpPr>
          <p:spPr>
            <a:xfrm>
              <a:off x="8553580" y="5123728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Блок-схема: узел 31"/>
            <p:cNvSpPr/>
            <p:nvPr/>
          </p:nvSpPr>
          <p:spPr>
            <a:xfrm>
              <a:off x="8482142" y="5980984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Блок-схема: узел 32"/>
            <p:cNvSpPr/>
            <p:nvPr/>
          </p:nvSpPr>
          <p:spPr>
            <a:xfrm>
              <a:off x="8982208" y="5766670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27" name="Object 14"/>
            <p:cNvGraphicFramePr>
              <a:graphicFrameLocks noChangeAspect="1"/>
            </p:cNvGraphicFramePr>
            <p:nvPr/>
          </p:nvGraphicFramePr>
          <p:xfrm>
            <a:off x="5267432" y="5909546"/>
            <a:ext cx="314325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164880" progId="Equation.3">
                    <p:embed/>
                  </p:oleObj>
                </mc:Choice>
                <mc:Fallback>
                  <p:oleObj name="Equation" r:id="rId6" imgW="164880" imgH="164880" progId="Equation.3">
                    <p:embed/>
                    <p:pic>
                      <p:nvPicPr>
                        <p:cNvPr id="27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7432" y="5909546"/>
                          <a:ext cx="314325" cy="330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0" name="Прямая со стрелкой 43"/>
            <p:cNvCxnSpPr/>
            <p:nvPr/>
          </p:nvCxnSpPr>
          <p:spPr>
            <a:xfrm rot="16200000" flipV="1">
              <a:off x="5161069" y="6301661"/>
              <a:ext cx="346078" cy="2762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Блок-схема: узел 33"/>
            <p:cNvSpPr/>
            <p:nvPr/>
          </p:nvSpPr>
          <p:spPr>
            <a:xfrm>
              <a:off x="7767762" y="3775930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Блок-схема: узел 22"/>
            <p:cNvSpPr/>
            <p:nvPr/>
          </p:nvSpPr>
          <p:spPr>
            <a:xfrm>
              <a:off x="6910506" y="5847632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53514" y="3847368"/>
              <a:ext cx="357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chemeClr val="bg1">
                      <a:lumMod val="50000"/>
                    </a:schemeClr>
                  </a:solidFill>
                </a:rPr>
                <a:t>ξ</a:t>
              </a:r>
              <a:endParaRPr lang="ru-RU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5" name="Прямая соединительная линия 38"/>
            <p:cNvCxnSpPr/>
            <p:nvPr/>
          </p:nvCxnSpPr>
          <p:spPr>
            <a:xfrm rot="19320000">
              <a:off x="5152355" y="5369903"/>
              <a:ext cx="3786214" cy="158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V="1">
              <a:off x="7752070" y="3934498"/>
              <a:ext cx="602888" cy="428628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V="1">
              <a:off x="6731913" y="5669039"/>
              <a:ext cx="357186" cy="285751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839036" y="5490442"/>
              <a:ext cx="357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chemeClr val="bg1">
                      <a:lumMod val="50000"/>
                    </a:schemeClr>
                  </a:solidFill>
                </a:rPr>
                <a:t>ξ</a:t>
              </a:r>
              <a:endParaRPr lang="ru-RU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Блок-схема: узел 26"/>
            <p:cNvSpPr/>
            <p:nvPr/>
          </p:nvSpPr>
          <p:spPr>
            <a:xfrm>
              <a:off x="7124820" y="4766538"/>
              <a:ext cx="214314" cy="21431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Блок-схема: узел 33"/>
            <p:cNvSpPr/>
            <p:nvPr/>
          </p:nvSpPr>
          <p:spPr>
            <a:xfrm>
              <a:off x="7982076" y="4766538"/>
              <a:ext cx="214314" cy="214314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aphicFrame>
          <p:nvGraphicFramePr>
            <p:cNvPr id="51" name="Object 15"/>
            <p:cNvGraphicFramePr>
              <a:graphicFrameLocks noChangeAspect="1"/>
            </p:cNvGraphicFramePr>
            <p:nvPr/>
          </p:nvGraphicFramePr>
          <p:xfrm>
            <a:off x="5910374" y="6266736"/>
            <a:ext cx="2413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6720" imgH="177480" progId="Equation.3">
                    <p:embed/>
                  </p:oleObj>
                </mc:Choice>
                <mc:Fallback>
                  <p:oleObj name="Equation" r:id="rId8" imgW="126720" imgH="177480" progId="Equation.3">
                    <p:embed/>
                    <p:pic>
                      <p:nvPicPr>
                        <p:cNvPr id="51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0374" y="6266736"/>
                          <a:ext cx="241300" cy="355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2" name="Прямая со стрелкой 20"/>
            <p:cNvCxnSpPr/>
            <p:nvPr/>
          </p:nvCxnSpPr>
          <p:spPr>
            <a:xfrm rot="5400000" flipH="1" flipV="1">
              <a:off x="4477646" y="5770638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Блок-схема: узел 47"/>
            <p:cNvSpPr/>
            <p:nvPr/>
          </p:nvSpPr>
          <p:spPr>
            <a:xfrm>
              <a:off x="5819250" y="629245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55" name="Straight Connector 54"/>
          <p:cNvCxnSpPr/>
          <p:nvPr/>
        </p:nvCxnSpPr>
        <p:spPr>
          <a:xfrm rot="5400000" flipH="1" flipV="1">
            <a:off x="627606" y="5806791"/>
            <a:ext cx="85725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73678" y="4653136"/>
            <a:ext cx="785818" cy="430887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ru-RU" sz="2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9B0B3A-18BA-4987-9DC5-4C912B09C9CB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Linear discrimination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95BD05-3211-45E6-93E3-C72745A0F542}"/>
              </a:ext>
            </a:extLst>
          </p:cNvPr>
          <p:cNvSpPr txBox="1"/>
          <p:nvPr/>
        </p:nvSpPr>
        <p:spPr>
          <a:xfrm>
            <a:off x="496688" y="1135665"/>
            <a:ext cx="7774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SVM</a:t>
            </a:r>
            <a:r>
              <a:rPr lang="ru-RU" sz="3200" b="1" dirty="0"/>
              <a:t>:</a:t>
            </a:r>
            <a:r>
              <a:rPr lang="en-US" sz="3200" b="1" dirty="0"/>
              <a:t> support vector machine</a:t>
            </a:r>
            <a:endParaRPr lang="ru-RU" sz="3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774B4A-96CB-4775-B6E4-B0B373186A9C}"/>
              </a:ext>
            </a:extLst>
          </p:cNvPr>
          <p:cNvSpPr txBox="1"/>
          <p:nvPr/>
        </p:nvSpPr>
        <p:spPr>
          <a:xfrm>
            <a:off x="1247804" y="5527459"/>
            <a:ext cx="2179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Separate by the widest band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0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D4290-99C6-4F66-B94D-04C674801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0447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61584-CE45-460A-B42F-C6B6D4793CBC}"/>
              </a:ext>
            </a:extLst>
          </p:cNvPr>
          <p:cNvSpPr txBox="1"/>
          <p:nvPr/>
        </p:nvSpPr>
        <p:spPr>
          <a:xfrm>
            <a:off x="0" y="2276872"/>
            <a:ext cx="629586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Naive Bayesian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classifier</a:t>
            </a:r>
            <a:endParaRPr lang="ru-RU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7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EA414C7-4B54-47AF-9E81-156CED967DC6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Naive Bayesian classifier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1C863B-03C1-4837-9DD4-DA6DF95D73F0}"/>
              </a:ext>
            </a:extLst>
          </p:cNvPr>
          <p:cNvSpPr txBox="1"/>
          <p:nvPr/>
        </p:nvSpPr>
        <p:spPr>
          <a:xfrm>
            <a:off x="496687" y="1135665"/>
            <a:ext cx="2977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Advantages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1937707-7F63-40AF-8584-6C1A7DA3FA67}"/>
              </a:ext>
            </a:extLst>
          </p:cNvPr>
          <p:cNvSpPr txBox="1"/>
          <p:nvPr/>
        </p:nvSpPr>
        <p:spPr>
          <a:xfrm>
            <a:off x="479376" y="2090172"/>
            <a:ext cx="1123324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Very simple, easy to implement and fast.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If the NB conditional independence assumption holds, then it will converge quicker than discriminative models like logistic regression.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Even if the NB assumption doesn’t hold, it works great in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Need less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Highly scalable. It scales linearly with the number of predictors and data 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Can be used for both binary and multi-class classification problems.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Can make probabilistic predictions.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Handles continuous and discrete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Not sensitive to irrelevant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254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536154" y="2037351"/>
          <a:ext cx="2657125" cy="563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228600" progId="Equation.3">
                  <p:embed/>
                </p:oleObj>
              </mc:Choice>
              <mc:Fallback>
                <p:oleObj name="Equation" r:id="rId2" imgW="1130040" imgH="228600" progId="Equation.3">
                  <p:embed/>
                  <p:pic>
                    <p:nvPicPr>
                      <p:cNvPr id="1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54" y="2037351"/>
                        <a:ext cx="2657125" cy="5635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338341" y="2093142"/>
            <a:ext cx="878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</a:t>
            </a:r>
            <a:endParaRPr lang="ru-RU" sz="2400" dirty="0"/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/>
        </p:nvGraphicFramePr>
        <p:xfrm>
          <a:off x="497259" y="2846945"/>
          <a:ext cx="5645323" cy="657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09680" imgH="253800" progId="Equation.3">
                  <p:embed/>
                </p:oleObj>
              </mc:Choice>
              <mc:Fallback>
                <p:oleObj name="Equation" r:id="rId4" imgW="2209680" imgH="253800" progId="Equation.3">
                  <p:embed/>
                  <p:pic>
                    <p:nvPicPr>
                      <p:cNvPr id="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259" y="2846945"/>
                        <a:ext cx="5645323" cy="6574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1"/>
          <p:cNvGraphicFramePr>
            <a:graphicFrameLocks noChangeAspect="1"/>
          </p:cNvGraphicFramePr>
          <p:nvPr/>
        </p:nvGraphicFramePr>
        <p:xfrm>
          <a:off x="567900" y="3796512"/>
          <a:ext cx="1791925" cy="47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680" imgH="215640" progId="Equation.3">
                  <p:embed/>
                </p:oleObj>
              </mc:Choice>
              <mc:Fallback>
                <p:oleObj name="Equation" r:id="rId6" imgW="850680" imgH="215640" progId="Equation.3">
                  <p:embed/>
                  <p:pic>
                    <p:nvPicPr>
                      <p:cNvPr id="2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900" y="3796512"/>
                        <a:ext cx="1791925" cy="4764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575849" y="3811292"/>
            <a:ext cx="816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few states are possible</a:t>
            </a:r>
            <a:endParaRPr lang="ru-RU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4520066" y="4469511"/>
          <a:ext cx="2016224" cy="2000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39600" imgH="888840" progId="Equation.3">
                  <p:embed/>
                </p:oleObj>
              </mc:Choice>
              <mc:Fallback>
                <p:oleObj name="Equation" r:id="rId8" imgW="939600" imgH="88884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0066" y="4469511"/>
                        <a:ext cx="2016224" cy="20001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530537" y="5238753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decision strategy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3AB23-ADF1-4295-9419-3676CC75FCDD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Naive Bayesian classifier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A7482-9BE9-4BA1-9E69-24622ED294B7}"/>
              </a:ext>
            </a:extLst>
          </p:cNvPr>
          <p:cNvSpPr txBox="1"/>
          <p:nvPr/>
        </p:nvSpPr>
        <p:spPr>
          <a:xfrm>
            <a:off x="496688" y="1135665"/>
            <a:ext cx="927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problem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1797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Блок-схема: узел 19"/>
          <p:cNvSpPr/>
          <p:nvPr/>
        </p:nvSpPr>
        <p:spPr>
          <a:xfrm>
            <a:off x="7460732" y="4130270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узел 23"/>
          <p:cNvSpPr/>
          <p:nvPr/>
        </p:nvSpPr>
        <p:spPr>
          <a:xfrm>
            <a:off x="8574705" y="3136883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Блок-схема: узел 41"/>
          <p:cNvSpPr/>
          <p:nvPr/>
        </p:nvSpPr>
        <p:spPr>
          <a:xfrm>
            <a:off x="7488389" y="2237163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Блок-схема: узел 42"/>
          <p:cNvSpPr/>
          <p:nvPr/>
        </p:nvSpPr>
        <p:spPr>
          <a:xfrm>
            <a:off x="7460732" y="2344320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Блок-схема: узел 44"/>
          <p:cNvSpPr/>
          <p:nvPr/>
        </p:nvSpPr>
        <p:spPr>
          <a:xfrm>
            <a:off x="8745046" y="2247797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узел 45"/>
          <p:cNvSpPr/>
          <p:nvPr/>
        </p:nvSpPr>
        <p:spPr>
          <a:xfrm>
            <a:off x="8586073" y="3286506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Блок-схема: узел 46"/>
          <p:cNvSpPr/>
          <p:nvPr/>
        </p:nvSpPr>
        <p:spPr>
          <a:xfrm>
            <a:off x="10103938" y="4130270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Group 1"/>
          <p:cNvGrpSpPr/>
          <p:nvPr/>
        </p:nvGrpSpPr>
        <p:grpSpPr>
          <a:xfrm>
            <a:off x="7032104" y="1772816"/>
            <a:ext cx="4249742" cy="3009920"/>
            <a:chOff x="7032104" y="1772816"/>
            <a:chExt cx="4249742" cy="3009920"/>
          </a:xfrm>
        </p:grpSpPr>
        <p:cxnSp>
          <p:nvCxnSpPr>
            <p:cNvPr id="33" name="Прямая со стрелкой 13"/>
            <p:cNvCxnSpPr/>
            <p:nvPr/>
          </p:nvCxnSpPr>
          <p:spPr>
            <a:xfrm>
              <a:off x="7246418" y="4344584"/>
              <a:ext cx="3714776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14"/>
            <p:cNvCxnSpPr/>
            <p:nvPr/>
          </p:nvCxnSpPr>
          <p:spPr>
            <a:xfrm rot="5400000" flipH="1" flipV="1">
              <a:off x="6091046" y="3419858"/>
              <a:ext cx="2724168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6"/>
            <p:cNvGraphicFramePr>
              <a:graphicFrameLocks noChangeAspect="1"/>
            </p:cNvGraphicFramePr>
            <p:nvPr/>
          </p:nvGraphicFramePr>
          <p:xfrm>
            <a:off x="10991334" y="4344584"/>
            <a:ext cx="29051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2280" imgH="215640" progId="Equation.3">
                    <p:embed/>
                  </p:oleObj>
                </mc:Choice>
                <mc:Fallback>
                  <p:oleObj name="Equation" r:id="rId2" imgW="152280" imgH="215640" progId="Equation.3">
                    <p:embed/>
                    <p:pic>
                      <p:nvPicPr>
                        <p:cNvPr id="3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91334" y="4344584"/>
                          <a:ext cx="290512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7"/>
            <p:cNvGraphicFramePr>
              <a:graphicFrameLocks noChangeAspect="1"/>
            </p:cNvGraphicFramePr>
            <p:nvPr/>
          </p:nvGraphicFramePr>
          <p:xfrm>
            <a:off x="7032104" y="1772816"/>
            <a:ext cx="31432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215640" progId="Equation.3">
                    <p:embed/>
                  </p:oleObj>
                </mc:Choice>
                <mc:Fallback>
                  <p:oleObj name="Equation" r:id="rId4" imgW="164880" imgH="215640" progId="Equation.3">
                    <p:embed/>
                    <p:pic>
                      <p:nvPicPr>
                        <p:cNvPr id="3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2104" y="1772816"/>
                          <a:ext cx="314325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8"/>
            <p:cNvGraphicFramePr>
              <a:graphicFrameLocks noChangeAspect="1"/>
            </p:cNvGraphicFramePr>
            <p:nvPr/>
          </p:nvGraphicFramePr>
          <p:xfrm>
            <a:off x="9924534" y="4416015"/>
            <a:ext cx="242887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6720" imgH="164880" progId="Equation.3">
                    <p:embed/>
                  </p:oleObj>
                </mc:Choice>
                <mc:Fallback>
                  <p:oleObj name="Equation" r:id="rId6" imgW="126720" imgH="164880" progId="Equation.3">
                    <p:embed/>
                    <p:pic>
                      <p:nvPicPr>
                        <p:cNvPr id="3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24534" y="4416015"/>
                          <a:ext cx="242887" cy="330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9"/>
            <p:cNvGraphicFramePr>
              <a:graphicFrameLocks noChangeAspect="1"/>
            </p:cNvGraphicFramePr>
            <p:nvPr/>
          </p:nvGraphicFramePr>
          <p:xfrm>
            <a:off x="7111484" y="2299878"/>
            <a:ext cx="242887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6720" imgH="164880" progId="Equation.3">
                    <p:embed/>
                  </p:oleObj>
                </mc:Choice>
                <mc:Fallback>
                  <p:oleObj name="Equation" r:id="rId8" imgW="126720" imgH="164880" progId="Equation.3">
                    <p:embed/>
                    <p:pic>
                      <p:nvPicPr>
                        <p:cNvPr id="4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11484" y="2299878"/>
                          <a:ext cx="242887" cy="330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10"/>
            <p:cNvGraphicFramePr>
              <a:graphicFrameLocks noChangeAspect="1"/>
            </p:cNvGraphicFramePr>
            <p:nvPr/>
          </p:nvGraphicFramePr>
          <p:xfrm>
            <a:off x="7174984" y="4416015"/>
            <a:ext cx="242887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6720" imgH="177480" progId="Equation.3">
                    <p:embed/>
                  </p:oleObj>
                </mc:Choice>
                <mc:Fallback>
                  <p:oleObj name="Equation" r:id="rId10" imgW="126720" imgH="177480" progId="Equation.3">
                    <p:embed/>
                    <p:pic>
                      <p:nvPicPr>
                        <p:cNvPr id="4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74984" y="4416015"/>
                          <a:ext cx="242887" cy="355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8"/>
            <p:cNvGraphicFramePr>
              <a:graphicFrameLocks noChangeAspect="1"/>
            </p:cNvGraphicFramePr>
            <p:nvPr/>
          </p:nvGraphicFramePr>
          <p:xfrm>
            <a:off x="8746616" y="4438240"/>
            <a:ext cx="193675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01520" imgH="164880" progId="Equation.3">
                    <p:embed/>
                  </p:oleObj>
                </mc:Choice>
                <mc:Fallback>
                  <p:oleObj name="Equation" r:id="rId12" imgW="101520" imgH="164880" progId="Equation.3">
                    <p:embed/>
                    <p:pic>
                      <p:nvPicPr>
                        <p:cNvPr id="4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46616" y="4438240"/>
                          <a:ext cx="193675" cy="330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9"/>
            <p:cNvGraphicFramePr>
              <a:graphicFrameLocks noChangeAspect="1"/>
            </p:cNvGraphicFramePr>
            <p:nvPr/>
          </p:nvGraphicFramePr>
          <p:xfrm>
            <a:off x="7174980" y="3166652"/>
            <a:ext cx="193675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01520" imgH="164880" progId="Equation.3">
                    <p:embed/>
                  </p:oleObj>
                </mc:Choice>
                <mc:Fallback>
                  <p:oleObj name="Equation" r:id="rId14" imgW="101520" imgH="164880" progId="Equation.3">
                    <p:embed/>
                    <p:pic>
                      <p:nvPicPr>
                        <p:cNvPr id="5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74980" y="3166652"/>
                          <a:ext cx="193675" cy="330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" name="Блок-схема: узел 42"/>
          <p:cNvSpPr/>
          <p:nvPr/>
        </p:nvSpPr>
        <p:spPr>
          <a:xfrm>
            <a:off x="7389294" y="3282538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Блок-схема: узел 42"/>
          <p:cNvSpPr/>
          <p:nvPr/>
        </p:nvSpPr>
        <p:spPr>
          <a:xfrm>
            <a:off x="8724389" y="3122767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Блок-схема: узел 42"/>
          <p:cNvSpPr/>
          <p:nvPr/>
        </p:nvSpPr>
        <p:spPr>
          <a:xfrm>
            <a:off x="9961062" y="3282538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Блок-схема: узел 42"/>
          <p:cNvSpPr/>
          <p:nvPr/>
        </p:nvSpPr>
        <p:spPr>
          <a:xfrm>
            <a:off x="8675178" y="4211232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Блок-схема: узел 46"/>
          <p:cNvSpPr/>
          <p:nvPr/>
        </p:nvSpPr>
        <p:spPr>
          <a:xfrm>
            <a:off x="8693230" y="3293742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Блок-схема: узел 46"/>
          <p:cNvSpPr/>
          <p:nvPr/>
        </p:nvSpPr>
        <p:spPr>
          <a:xfrm>
            <a:off x="7467416" y="3245637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3" name="Object 7"/>
          <p:cNvGraphicFramePr>
            <a:graphicFrameLocks noChangeAspect="1"/>
          </p:cNvGraphicFramePr>
          <p:nvPr/>
        </p:nvGraphicFramePr>
        <p:xfrm>
          <a:off x="10887859" y="5166512"/>
          <a:ext cx="11636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83920" imgH="253800" progId="Equation.3">
                  <p:embed/>
                </p:oleObj>
              </mc:Choice>
              <mc:Fallback>
                <p:oleObj name="Equation" r:id="rId15" imgW="583920" imgH="253800" progId="Equation.3">
                  <p:embed/>
                  <p:pic>
                    <p:nvPicPr>
                      <p:cNvPr id="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7859" y="5166512"/>
                        <a:ext cx="1163637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Блок-схема: узел 27"/>
          <p:cNvSpPr/>
          <p:nvPr/>
        </p:nvSpPr>
        <p:spPr>
          <a:xfrm>
            <a:off x="11592686" y="5317317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5" name="Object 7"/>
          <p:cNvGraphicFramePr>
            <a:graphicFrameLocks noChangeAspect="1"/>
          </p:cNvGraphicFramePr>
          <p:nvPr/>
        </p:nvGraphicFramePr>
        <p:xfrm>
          <a:off x="10909027" y="5801320"/>
          <a:ext cx="11636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83920" imgH="253800" progId="Equation.3">
                  <p:embed/>
                </p:oleObj>
              </mc:Choice>
              <mc:Fallback>
                <p:oleObj name="Equation" r:id="rId17" imgW="583920" imgH="253800" progId="Equation.3">
                  <p:embed/>
                  <p:pic>
                    <p:nvPicPr>
                      <p:cNvPr id="6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9027" y="5801320"/>
                        <a:ext cx="1163637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Блок-схема: узел 34"/>
          <p:cNvSpPr/>
          <p:nvPr/>
        </p:nvSpPr>
        <p:spPr>
          <a:xfrm>
            <a:off x="11592686" y="5948163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9" name="Object 7"/>
          <p:cNvGraphicFramePr>
            <a:graphicFrameLocks noChangeAspect="1"/>
          </p:cNvGraphicFramePr>
          <p:nvPr/>
        </p:nvGraphicFramePr>
        <p:xfrm>
          <a:off x="3898907" y="1476686"/>
          <a:ext cx="11890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96880" imgH="253800" progId="Equation.3">
                  <p:embed/>
                </p:oleObj>
              </mc:Choice>
              <mc:Fallback>
                <p:oleObj name="Equation" r:id="rId18" imgW="596880" imgH="253800" progId="Equation.3">
                  <p:embed/>
                  <p:pic>
                    <p:nvPicPr>
                      <p:cNvPr id="6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907" y="1476686"/>
                        <a:ext cx="1189037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Блок-схема: узел 27"/>
          <p:cNvSpPr/>
          <p:nvPr/>
        </p:nvSpPr>
        <p:spPr>
          <a:xfrm>
            <a:off x="4616867" y="1627488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1" name="Object 7"/>
          <p:cNvGraphicFramePr>
            <a:graphicFrameLocks noChangeAspect="1"/>
          </p:cNvGraphicFramePr>
          <p:nvPr/>
        </p:nvGraphicFramePr>
        <p:xfrm>
          <a:off x="5367980" y="1480840"/>
          <a:ext cx="11890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96880" imgH="253800" progId="Equation.3">
                  <p:embed/>
                </p:oleObj>
              </mc:Choice>
              <mc:Fallback>
                <p:oleObj name="Equation" r:id="rId20" imgW="596880" imgH="253800" progId="Equation.3">
                  <p:embed/>
                  <p:pic>
                    <p:nvPicPr>
                      <p:cNvPr id="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7980" y="1480840"/>
                        <a:ext cx="1189037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Блок-схема: узел 34"/>
          <p:cNvSpPr/>
          <p:nvPr/>
        </p:nvSpPr>
        <p:spPr>
          <a:xfrm>
            <a:off x="6063715" y="1627488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3" name="Прямая соединительная линия 59"/>
          <p:cNvCxnSpPr/>
          <p:nvPr/>
        </p:nvCxnSpPr>
        <p:spPr>
          <a:xfrm>
            <a:off x="7537527" y="5738710"/>
            <a:ext cx="2878953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59"/>
          <p:cNvCxnSpPr/>
          <p:nvPr/>
        </p:nvCxnSpPr>
        <p:spPr>
          <a:xfrm>
            <a:off x="3898907" y="2852936"/>
            <a:ext cx="279557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59"/>
          <p:cNvCxnSpPr/>
          <p:nvPr/>
        </p:nvCxnSpPr>
        <p:spPr>
          <a:xfrm flipV="1">
            <a:off x="5231904" y="2208808"/>
            <a:ext cx="0" cy="228797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8493582" y="5024238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789726" y="5013176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493582" y="5888334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9789726" y="5877272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079776" y="2201527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591944" y="2190465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122412" y="3080022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613262" y="3068960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97438" y="5013176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197438" y="5877272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86" name="Прямая соединительная линия 59"/>
          <p:cNvCxnSpPr/>
          <p:nvPr/>
        </p:nvCxnSpPr>
        <p:spPr>
          <a:xfrm flipV="1">
            <a:off x="8184232" y="4797152"/>
            <a:ext cx="0" cy="187793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59"/>
          <p:cNvCxnSpPr/>
          <p:nvPr/>
        </p:nvCxnSpPr>
        <p:spPr>
          <a:xfrm flipV="1">
            <a:off x="9552384" y="4797152"/>
            <a:ext cx="0" cy="187793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122412" y="3944118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613262" y="3933056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1" name="Прямая соединительная линия 59"/>
          <p:cNvCxnSpPr/>
          <p:nvPr/>
        </p:nvCxnSpPr>
        <p:spPr>
          <a:xfrm>
            <a:off x="3935760" y="3717032"/>
            <a:ext cx="279557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Блок-схема: узел 42"/>
          <p:cNvSpPr/>
          <p:nvPr/>
        </p:nvSpPr>
        <p:spPr>
          <a:xfrm>
            <a:off x="9970688" y="4042891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Блок-схема: узел 42"/>
          <p:cNvSpPr/>
          <p:nvPr/>
        </p:nvSpPr>
        <p:spPr>
          <a:xfrm>
            <a:off x="9938820" y="2297477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93EB9E-5E3B-459D-B74E-E82FEF1FEE56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Naive Bayesian classifier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EF6D0-AD98-419D-9B65-BF22519C1E66}"/>
              </a:ext>
            </a:extLst>
          </p:cNvPr>
          <p:cNvSpPr txBox="1"/>
          <p:nvPr/>
        </p:nvSpPr>
        <p:spPr>
          <a:xfrm>
            <a:off x="496688" y="1135665"/>
            <a:ext cx="199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72138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 стрелкой 13"/>
          <p:cNvCxnSpPr/>
          <p:nvPr/>
        </p:nvCxnSpPr>
        <p:spPr>
          <a:xfrm>
            <a:off x="7246418" y="4344584"/>
            <a:ext cx="3714776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14"/>
          <p:cNvCxnSpPr/>
          <p:nvPr/>
        </p:nvCxnSpPr>
        <p:spPr>
          <a:xfrm rot="5400000" flipH="1" flipV="1">
            <a:off x="6091046" y="3419858"/>
            <a:ext cx="2724168" cy="15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Блок-схема: узел 19"/>
          <p:cNvSpPr/>
          <p:nvPr/>
        </p:nvSpPr>
        <p:spPr>
          <a:xfrm>
            <a:off x="7460732" y="4130270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Блок-схема: узел 23"/>
          <p:cNvSpPr/>
          <p:nvPr/>
        </p:nvSpPr>
        <p:spPr>
          <a:xfrm>
            <a:off x="8574705" y="3136883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7" name="Object 6"/>
          <p:cNvGraphicFramePr>
            <a:graphicFrameLocks noChangeAspect="1"/>
          </p:cNvGraphicFramePr>
          <p:nvPr/>
        </p:nvGraphicFramePr>
        <p:xfrm>
          <a:off x="10991334" y="4344584"/>
          <a:ext cx="2905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280" imgH="215640" progId="Equation.3">
                  <p:embed/>
                </p:oleObj>
              </mc:Choice>
              <mc:Fallback>
                <p:oleObj name="Equation" r:id="rId2" imgW="152280" imgH="215640" progId="Equation.3">
                  <p:embed/>
                  <p:pic>
                    <p:nvPicPr>
                      <p:cNvPr id="3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1334" y="4344584"/>
                        <a:ext cx="29051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7"/>
          <p:cNvGraphicFramePr>
            <a:graphicFrameLocks noChangeAspect="1"/>
          </p:cNvGraphicFramePr>
          <p:nvPr/>
        </p:nvGraphicFramePr>
        <p:xfrm>
          <a:off x="7032104" y="1772816"/>
          <a:ext cx="3143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4880" imgH="215640" progId="Equation.3">
                  <p:embed/>
                </p:oleObj>
              </mc:Choice>
              <mc:Fallback>
                <p:oleObj name="Equation" r:id="rId4" imgW="164880" imgH="215640" progId="Equation.3">
                  <p:embed/>
                  <p:pic>
                    <p:nvPicPr>
                      <p:cNvPr id="3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104" y="1772816"/>
                        <a:ext cx="3143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8"/>
          <p:cNvGraphicFramePr>
            <a:graphicFrameLocks noChangeAspect="1"/>
          </p:cNvGraphicFramePr>
          <p:nvPr/>
        </p:nvGraphicFramePr>
        <p:xfrm>
          <a:off x="9924534" y="4416015"/>
          <a:ext cx="242887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720" imgH="164880" progId="Equation.3">
                  <p:embed/>
                </p:oleObj>
              </mc:Choice>
              <mc:Fallback>
                <p:oleObj name="Equation" r:id="rId6" imgW="126720" imgH="164880" progId="Equation.3">
                  <p:embed/>
                  <p:pic>
                    <p:nvPicPr>
                      <p:cNvPr id="3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4534" y="4416015"/>
                        <a:ext cx="242887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9"/>
          <p:cNvGraphicFramePr>
            <a:graphicFrameLocks noChangeAspect="1"/>
          </p:cNvGraphicFramePr>
          <p:nvPr/>
        </p:nvGraphicFramePr>
        <p:xfrm>
          <a:off x="7111484" y="2299878"/>
          <a:ext cx="242887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64880" progId="Equation.3">
                  <p:embed/>
                </p:oleObj>
              </mc:Choice>
              <mc:Fallback>
                <p:oleObj name="Equation" r:id="rId8" imgW="126720" imgH="164880" progId="Equation.3">
                  <p:embed/>
                  <p:pic>
                    <p:nvPicPr>
                      <p:cNvPr id="4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1484" y="2299878"/>
                        <a:ext cx="242887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0"/>
          <p:cNvGraphicFramePr>
            <a:graphicFrameLocks noChangeAspect="1"/>
          </p:cNvGraphicFramePr>
          <p:nvPr/>
        </p:nvGraphicFramePr>
        <p:xfrm>
          <a:off x="7174984" y="4416015"/>
          <a:ext cx="2428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6720" imgH="177480" progId="Equation.3">
                  <p:embed/>
                </p:oleObj>
              </mc:Choice>
              <mc:Fallback>
                <p:oleObj name="Equation" r:id="rId10" imgW="126720" imgH="177480" progId="Equation.3">
                  <p:embed/>
                  <p:pic>
                    <p:nvPicPr>
                      <p:cNvPr id="4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984" y="4416015"/>
                        <a:ext cx="242887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Блок-схема: узел 41"/>
          <p:cNvSpPr/>
          <p:nvPr/>
        </p:nvSpPr>
        <p:spPr>
          <a:xfrm>
            <a:off x="7488389" y="2237163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Блок-схема: узел 42"/>
          <p:cNvSpPr/>
          <p:nvPr/>
        </p:nvSpPr>
        <p:spPr>
          <a:xfrm>
            <a:off x="7460732" y="2344320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Блок-схема: узел 44"/>
          <p:cNvSpPr/>
          <p:nvPr/>
        </p:nvSpPr>
        <p:spPr>
          <a:xfrm>
            <a:off x="8745046" y="2247797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узел 45"/>
          <p:cNvSpPr/>
          <p:nvPr/>
        </p:nvSpPr>
        <p:spPr>
          <a:xfrm>
            <a:off x="8586073" y="3286506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Блок-схема: узел 46"/>
          <p:cNvSpPr/>
          <p:nvPr/>
        </p:nvSpPr>
        <p:spPr>
          <a:xfrm>
            <a:off x="10103938" y="4130270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9" name="Object 8"/>
          <p:cNvGraphicFramePr>
            <a:graphicFrameLocks noChangeAspect="1"/>
          </p:cNvGraphicFramePr>
          <p:nvPr/>
        </p:nvGraphicFramePr>
        <p:xfrm>
          <a:off x="8746616" y="4438240"/>
          <a:ext cx="1936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1520" imgH="164880" progId="Equation.3">
                  <p:embed/>
                </p:oleObj>
              </mc:Choice>
              <mc:Fallback>
                <p:oleObj name="Equation" r:id="rId12" imgW="101520" imgH="164880" progId="Equation.3">
                  <p:embed/>
                  <p:pic>
                    <p:nvPicPr>
                      <p:cNvPr id="4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6616" y="4438240"/>
                        <a:ext cx="193675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9"/>
          <p:cNvGraphicFramePr>
            <a:graphicFrameLocks noChangeAspect="1"/>
          </p:cNvGraphicFramePr>
          <p:nvPr/>
        </p:nvGraphicFramePr>
        <p:xfrm>
          <a:off x="7174980" y="3166652"/>
          <a:ext cx="1936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1520" imgH="164880" progId="Equation.3">
                  <p:embed/>
                </p:oleObj>
              </mc:Choice>
              <mc:Fallback>
                <p:oleObj name="Equation" r:id="rId14" imgW="101520" imgH="164880" progId="Equation.3">
                  <p:embed/>
                  <p:pic>
                    <p:nvPicPr>
                      <p:cNvPr id="5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980" y="3166652"/>
                        <a:ext cx="193675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Блок-схема: узел 42"/>
          <p:cNvSpPr/>
          <p:nvPr/>
        </p:nvSpPr>
        <p:spPr>
          <a:xfrm>
            <a:off x="7389294" y="3282538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Блок-схема: узел 42"/>
          <p:cNvSpPr/>
          <p:nvPr/>
        </p:nvSpPr>
        <p:spPr>
          <a:xfrm>
            <a:off x="8724389" y="3122767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Блок-схема: узел 42"/>
          <p:cNvSpPr/>
          <p:nvPr/>
        </p:nvSpPr>
        <p:spPr>
          <a:xfrm>
            <a:off x="9961062" y="3282538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Блок-схема: узел 42"/>
          <p:cNvSpPr/>
          <p:nvPr/>
        </p:nvSpPr>
        <p:spPr>
          <a:xfrm>
            <a:off x="8675178" y="4211232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Блок-схема: узел 46"/>
          <p:cNvSpPr/>
          <p:nvPr/>
        </p:nvSpPr>
        <p:spPr>
          <a:xfrm>
            <a:off x="8693230" y="3293742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Блок-схема: узел 46"/>
          <p:cNvSpPr/>
          <p:nvPr/>
        </p:nvSpPr>
        <p:spPr>
          <a:xfrm>
            <a:off x="7467416" y="3245637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3" name="Object 7"/>
          <p:cNvGraphicFramePr>
            <a:graphicFrameLocks noChangeAspect="1"/>
          </p:cNvGraphicFramePr>
          <p:nvPr/>
        </p:nvGraphicFramePr>
        <p:xfrm>
          <a:off x="10887859" y="5166512"/>
          <a:ext cx="11636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83920" imgH="253800" progId="Equation.3">
                  <p:embed/>
                </p:oleObj>
              </mc:Choice>
              <mc:Fallback>
                <p:oleObj name="Equation" r:id="rId15" imgW="583920" imgH="253800" progId="Equation.3">
                  <p:embed/>
                  <p:pic>
                    <p:nvPicPr>
                      <p:cNvPr id="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7859" y="5166512"/>
                        <a:ext cx="1163637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Блок-схема: узел 27"/>
          <p:cNvSpPr/>
          <p:nvPr/>
        </p:nvSpPr>
        <p:spPr>
          <a:xfrm>
            <a:off x="11592686" y="5317317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5" name="Object 7"/>
          <p:cNvGraphicFramePr>
            <a:graphicFrameLocks noChangeAspect="1"/>
          </p:cNvGraphicFramePr>
          <p:nvPr/>
        </p:nvGraphicFramePr>
        <p:xfrm>
          <a:off x="10909027" y="5801320"/>
          <a:ext cx="11636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83920" imgH="253800" progId="Equation.3">
                  <p:embed/>
                </p:oleObj>
              </mc:Choice>
              <mc:Fallback>
                <p:oleObj name="Equation" r:id="rId17" imgW="583920" imgH="253800" progId="Equation.3">
                  <p:embed/>
                  <p:pic>
                    <p:nvPicPr>
                      <p:cNvPr id="6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9027" y="5801320"/>
                        <a:ext cx="1163637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Блок-схема: узел 34"/>
          <p:cNvSpPr/>
          <p:nvPr/>
        </p:nvSpPr>
        <p:spPr>
          <a:xfrm>
            <a:off x="11592686" y="5948163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9" name="Object 7"/>
          <p:cNvGraphicFramePr>
            <a:graphicFrameLocks noChangeAspect="1"/>
          </p:cNvGraphicFramePr>
          <p:nvPr/>
        </p:nvGraphicFramePr>
        <p:xfrm>
          <a:off x="3898907" y="1476686"/>
          <a:ext cx="11890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96880" imgH="253800" progId="Equation.3">
                  <p:embed/>
                </p:oleObj>
              </mc:Choice>
              <mc:Fallback>
                <p:oleObj name="Equation" r:id="rId18" imgW="596880" imgH="253800" progId="Equation.3">
                  <p:embed/>
                  <p:pic>
                    <p:nvPicPr>
                      <p:cNvPr id="6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8907" y="1476686"/>
                        <a:ext cx="1189037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Блок-схема: узел 27"/>
          <p:cNvSpPr/>
          <p:nvPr/>
        </p:nvSpPr>
        <p:spPr>
          <a:xfrm>
            <a:off x="4616867" y="1627488"/>
            <a:ext cx="214314" cy="21431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1" name="Object 7"/>
          <p:cNvGraphicFramePr>
            <a:graphicFrameLocks noChangeAspect="1"/>
          </p:cNvGraphicFramePr>
          <p:nvPr/>
        </p:nvGraphicFramePr>
        <p:xfrm>
          <a:off x="5367980" y="1480840"/>
          <a:ext cx="11890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96880" imgH="253800" progId="Equation.3">
                  <p:embed/>
                </p:oleObj>
              </mc:Choice>
              <mc:Fallback>
                <p:oleObj name="Equation" r:id="rId20" imgW="596880" imgH="253800" progId="Equation.3">
                  <p:embed/>
                  <p:pic>
                    <p:nvPicPr>
                      <p:cNvPr id="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7980" y="1480840"/>
                        <a:ext cx="1189037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Блок-схема: узел 34"/>
          <p:cNvSpPr/>
          <p:nvPr/>
        </p:nvSpPr>
        <p:spPr>
          <a:xfrm>
            <a:off x="6063715" y="1627488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3" name="Прямая соединительная линия 59"/>
          <p:cNvCxnSpPr/>
          <p:nvPr/>
        </p:nvCxnSpPr>
        <p:spPr>
          <a:xfrm>
            <a:off x="7537527" y="5738710"/>
            <a:ext cx="2878953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59"/>
          <p:cNvCxnSpPr/>
          <p:nvPr/>
        </p:nvCxnSpPr>
        <p:spPr>
          <a:xfrm>
            <a:off x="3898907" y="2852936"/>
            <a:ext cx="279557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59"/>
          <p:cNvCxnSpPr/>
          <p:nvPr/>
        </p:nvCxnSpPr>
        <p:spPr>
          <a:xfrm flipV="1">
            <a:off x="5231904" y="2208808"/>
            <a:ext cx="0" cy="228797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8493582" y="5024238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789726" y="5013176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493582" y="5888334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2/9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9789726" y="5877272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079776" y="2201527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591944" y="2190465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122412" y="3080022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613262" y="3068960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97438" y="5013176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197438" y="5877272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4/9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86" name="Прямая соединительная линия 59"/>
          <p:cNvCxnSpPr/>
          <p:nvPr/>
        </p:nvCxnSpPr>
        <p:spPr>
          <a:xfrm flipV="1">
            <a:off x="8184232" y="4797152"/>
            <a:ext cx="0" cy="187793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59"/>
          <p:cNvCxnSpPr/>
          <p:nvPr/>
        </p:nvCxnSpPr>
        <p:spPr>
          <a:xfrm flipV="1">
            <a:off x="9552384" y="4797152"/>
            <a:ext cx="0" cy="187793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122412" y="3944118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1/6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613262" y="3933056"/>
            <a:ext cx="770770" cy="507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3/9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1" name="Прямая соединительная линия 59"/>
          <p:cNvCxnSpPr/>
          <p:nvPr/>
        </p:nvCxnSpPr>
        <p:spPr>
          <a:xfrm>
            <a:off x="3935760" y="3717032"/>
            <a:ext cx="279557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Блок-схема: узел 42"/>
          <p:cNvSpPr/>
          <p:nvPr/>
        </p:nvSpPr>
        <p:spPr>
          <a:xfrm>
            <a:off x="9970688" y="4042891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Блок-схема: узел 42"/>
          <p:cNvSpPr/>
          <p:nvPr/>
        </p:nvSpPr>
        <p:spPr>
          <a:xfrm>
            <a:off x="9938820" y="2297477"/>
            <a:ext cx="214314" cy="2143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Блок-схема: узел 54"/>
          <p:cNvSpPr>
            <a:spLocks noChangeAspect="1"/>
          </p:cNvSpPr>
          <p:nvPr/>
        </p:nvSpPr>
        <p:spPr>
          <a:xfrm>
            <a:off x="7309286" y="2023077"/>
            <a:ext cx="731520" cy="73152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Блок-схема: узел 54"/>
          <p:cNvSpPr>
            <a:spLocks noChangeAspect="1"/>
          </p:cNvSpPr>
          <p:nvPr/>
        </p:nvSpPr>
        <p:spPr>
          <a:xfrm>
            <a:off x="8465786" y="2032545"/>
            <a:ext cx="731520" cy="731520"/>
          </a:xfrm>
          <a:prstGeom prst="flowChartConnector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Блок-схема: узел 54"/>
          <p:cNvSpPr>
            <a:spLocks noChangeAspect="1"/>
          </p:cNvSpPr>
          <p:nvPr/>
        </p:nvSpPr>
        <p:spPr>
          <a:xfrm>
            <a:off x="7232633" y="2973845"/>
            <a:ext cx="731520" cy="73152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Блок-схема: узел 54"/>
          <p:cNvSpPr>
            <a:spLocks noChangeAspect="1"/>
          </p:cNvSpPr>
          <p:nvPr/>
        </p:nvSpPr>
        <p:spPr>
          <a:xfrm>
            <a:off x="7258497" y="3853318"/>
            <a:ext cx="731520" cy="73152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Блок-схема: узел 54"/>
          <p:cNvSpPr>
            <a:spLocks noChangeAspect="1"/>
          </p:cNvSpPr>
          <p:nvPr/>
        </p:nvSpPr>
        <p:spPr>
          <a:xfrm>
            <a:off x="9738178" y="3010127"/>
            <a:ext cx="731520" cy="73152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Блок-схема: узел 54"/>
          <p:cNvSpPr>
            <a:spLocks noChangeAspect="1"/>
          </p:cNvSpPr>
          <p:nvPr/>
        </p:nvSpPr>
        <p:spPr>
          <a:xfrm>
            <a:off x="9794538" y="3820992"/>
            <a:ext cx="731520" cy="73152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Блок-схема: узел 54"/>
          <p:cNvSpPr>
            <a:spLocks noChangeAspect="1"/>
          </p:cNvSpPr>
          <p:nvPr/>
        </p:nvSpPr>
        <p:spPr>
          <a:xfrm>
            <a:off x="8381011" y="2925603"/>
            <a:ext cx="731520" cy="731520"/>
          </a:xfrm>
          <a:prstGeom prst="flowChartConnector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Блок-схема: узел 54"/>
          <p:cNvSpPr>
            <a:spLocks noChangeAspect="1"/>
          </p:cNvSpPr>
          <p:nvPr/>
        </p:nvSpPr>
        <p:spPr>
          <a:xfrm>
            <a:off x="8416147" y="3912879"/>
            <a:ext cx="731520" cy="731520"/>
          </a:xfrm>
          <a:prstGeom prst="flowChartConnector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Блок-схема: узел 54"/>
          <p:cNvSpPr>
            <a:spLocks noChangeAspect="1"/>
          </p:cNvSpPr>
          <p:nvPr/>
        </p:nvSpPr>
        <p:spPr>
          <a:xfrm>
            <a:off x="9702459" y="2016811"/>
            <a:ext cx="731520" cy="731520"/>
          </a:xfrm>
          <a:prstGeom prst="flowChartConnector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EA414C7-4B54-47AF-9E81-156CED967DC6}"/>
              </a:ext>
            </a:extLst>
          </p:cNvPr>
          <p:cNvSpPr txBox="1"/>
          <p:nvPr/>
        </p:nvSpPr>
        <p:spPr>
          <a:xfrm>
            <a:off x="479376" y="116632"/>
            <a:ext cx="108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2C2C"/>
                </a:solidFill>
              </a:rPr>
              <a:t>Naive Bayesian classifier</a:t>
            </a:r>
            <a:endParaRPr lang="ru-RU" sz="3600" b="1" dirty="0">
              <a:solidFill>
                <a:srgbClr val="2C2C2C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1C863B-03C1-4837-9DD4-DA6DF95D73F0}"/>
              </a:ext>
            </a:extLst>
          </p:cNvPr>
          <p:cNvSpPr txBox="1"/>
          <p:nvPr/>
        </p:nvSpPr>
        <p:spPr>
          <a:xfrm>
            <a:off x="496688" y="1135665"/>
            <a:ext cx="199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0320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14CE775-BA22-4FF4-A5D0-5D107559347C}"/>
              </a:ext>
            </a:extLst>
          </p:cNvPr>
          <p:cNvSpPr txBox="1"/>
          <p:nvPr/>
        </p:nvSpPr>
        <p:spPr>
          <a:xfrm>
            <a:off x="479376" y="2492896"/>
            <a:ext cx="482453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Gaussian classifier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5FF9A4-5F3F-4615-9B35-41A2C08647C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431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64693</TotalTime>
  <Words>336</Words>
  <Application>Microsoft Office PowerPoint</Application>
  <PresentationFormat>Widescreen</PresentationFormat>
  <Paragraphs>136</Paragraphs>
  <Slides>31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Тема Office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Dm</dc:creator>
  <cp:lastModifiedBy>Dmitry Ryabokon</cp:lastModifiedBy>
  <cp:revision>960</cp:revision>
  <dcterms:created xsi:type="dcterms:W3CDTF">2012-08-21T06:57:10Z</dcterms:created>
  <dcterms:modified xsi:type="dcterms:W3CDTF">2021-03-03T17:59:39Z</dcterms:modified>
</cp:coreProperties>
</file>